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0" r:id="rId2"/>
  </p:sldMasterIdLst>
  <p:notesMasterIdLst>
    <p:notesMasterId r:id="rId30"/>
  </p:notesMasterIdLst>
  <p:sldIdLst>
    <p:sldId id="296" r:id="rId3"/>
    <p:sldId id="291" r:id="rId4"/>
    <p:sldId id="734" r:id="rId5"/>
    <p:sldId id="413" r:id="rId6"/>
    <p:sldId id="258" r:id="rId7"/>
    <p:sldId id="723" r:id="rId8"/>
    <p:sldId id="718" r:id="rId9"/>
    <p:sldId id="386" r:id="rId10"/>
    <p:sldId id="728" r:id="rId11"/>
    <p:sldId id="406" r:id="rId12"/>
    <p:sldId id="393" r:id="rId13"/>
    <p:sldId id="729" r:id="rId14"/>
    <p:sldId id="394" r:id="rId15"/>
    <p:sldId id="733" r:id="rId16"/>
    <p:sldId id="403" r:id="rId17"/>
    <p:sldId id="405" r:id="rId18"/>
    <p:sldId id="407" r:id="rId19"/>
    <p:sldId id="351" r:id="rId20"/>
    <p:sldId id="360" r:id="rId21"/>
    <p:sldId id="361" r:id="rId22"/>
    <p:sldId id="362" r:id="rId23"/>
    <p:sldId id="363" r:id="rId24"/>
    <p:sldId id="730" r:id="rId25"/>
    <p:sldId id="731" r:id="rId26"/>
    <p:sldId id="732" r:id="rId27"/>
    <p:sldId id="576" r:id="rId28"/>
    <p:sldId id="371" r:id="rId29"/>
  </p:sldIdLst>
  <p:sldSz cx="9144000" cy="5143500" type="screen16x9"/>
  <p:notesSz cx="6858000" cy="9144000"/>
  <p:defaultTextStyle>
    <a:lvl1pPr defTabSz="457200">
      <a:defRPr>
        <a:latin typeface="Verdana"/>
        <a:ea typeface="Verdana"/>
        <a:cs typeface="Verdana"/>
        <a:sym typeface="Verdana"/>
      </a:defRPr>
    </a:lvl1pPr>
    <a:lvl2pPr indent="457200" defTabSz="457200">
      <a:defRPr>
        <a:latin typeface="Verdana"/>
        <a:ea typeface="Verdana"/>
        <a:cs typeface="Verdana"/>
        <a:sym typeface="Verdana"/>
      </a:defRPr>
    </a:lvl2pPr>
    <a:lvl3pPr indent="914400" defTabSz="457200">
      <a:defRPr>
        <a:latin typeface="Verdana"/>
        <a:ea typeface="Verdana"/>
        <a:cs typeface="Verdana"/>
        <a:sym typeface="Verdana"/>
      </a:defRPr>
    </a:lvl3pPr>
    <a:lvl4pPr indent="1371600" defTabSz="457200">
      <a:defRPr>
        <a:latin typeface="Verdana"/>
        <a:ea typeface="Verdana"/>
        <a:cs typeface="Verdana"/>
        <a:sym typeface="Verdana"/>
      </a:defRPr>
    </a:lvl4pPr>
    <a:lvl5pPr indent="1828800" defTabSz="457200">
      <a:defRPr>
        <a:latin typeface="Verdana"/>
        <a:ea typeface="Verdana"/>
        <a:cs typeface="Verdana"/>
        <a:sym typeface="Verdana"/>
      </a:defRPr>
    </a:lvl5pPr>
    <a:lvl6pPr indent="2286000" defTabSz="457200">
      <a:defRPr>
        <a:latin typeface="Verdana"/>
        <a:ea typeface="Verdana"/>
        <a:cs typeface="Verdana"/>
        <a:sym typeface="Verdana"/>
      </a:defRPr>
    </a:lvl6pPr>
    <a:lvl7pPr indent="2743200" defTabSz="457200">
      <a:defRPr>
        <a:latin typeface="Verdana"/>
        <a:ea typeface="Verdana"/>
        <a:cs typeface="Verdana"/>
        <a:sym typeface="Verdana"/>
      </a:defRPr>
    </a:lvl7pPr>
    <a:lvl8pPr indent="3200400" defTabSz="457200">
      <a:defRPr>
        <a:latin typeface="Verdana"/>
        <a:ea typeface="Verdana"/>
        <a:cs typeface="Verdana"/>
        <a:sym typeface="Verdana"/>
      </a:defRPr>
    </a:lvl8pPr>
    <a:lvl9pPr indent="3657600" defTabSz="457200">
      <a:defRPr>
        <a:latin typeface="Verdana"/>
        <a:ea typeface="Verdana"/>
        <a:cs typeface="Verdana"/>
        <a:sym typeface="Verdan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7F"/>
    <a:srgbClr val="2B7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FDF"/>
          </a:solidFill>
        </a:fill>
      </a:tcStyle>
    </a:wholeTbl>
    <a:band2H>
      <a:tcTxStyle/>
      <a:tcStyle>
        <a:tcBdr/>
        <a:fill>
          <a:solidFill>
            <a:srgbClr val="E6E9F0"/>
          </a:solidFill>
        </a:fill>
      </a:tcStyle>
    </a:band2H>
    <a:firstCol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54A0"/>
          </a:solidFill>
        </a:fill>
      </a:tcStyle>
    </a:firstCol>
    <a:lastRow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54A0"/>
          </a:solidFill>
        </a:fill>
      </a:tcStyle>
    </a:lastRow>
    <a:firstRow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54A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D5CA"/>
          </a:solidFill>
        </a:fill>
      </a:tcStyle>
    </a:wholeTbl>
    <a:band2H>
      <a:tcTxStyle/>
      <a:tcStyle>
        <a:tcBdr/>
        <a:fill>
          <a:solidFill>
            <a:srgbClr val="F9EBE6"/>
          </a:solidFill>
        </a:fill>
      </a:tcStyle>
    </a:band2H>
    <a:firstCol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D7500"/>
          </a:solidFill>
        </a:fill>
      </a:tcStyle>
    </a:firstCol>
    <a:lastRow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D7500"/>
          </a:solidFill>
        </a:fill>
      </a:tcStyle>
    </a:lastRow>
    <a:firstRow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D7500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8CAD8"/>
          </a:solidFill>
        </a:fill>
      </a:tcStyle>
    </a:wholeTbl>
    <a:band2H>
      <a:tcTxStyle/>
      <a:tcStyle>
        <a:tcBdr/>
        <a:fill>
          <a:solidFill>
            <a:srgbClr val="FCE6ED"/>
          </a:solidFill>
        </a:fill>
      </a:tcStyle>
    </a:band2H>
    <a:firstCol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D0D86"/>
          </a:solidFill>
        </a:fill>
      </a:tcStyle>
    </a:firstCol>
    <a:lastRow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D0D86"/>
          </a:solidFill>
        </a:fill>
      </a:tcStyle>
    </a:lastRow>
    <a:firstRow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D0D8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54A0"/>
          </a:solidFill>
        </a:fill>
      </a:tcStyle>
    </a:firstCol>
    <a:lastRow>
      <a:tcTxStyle b="on" i="on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54A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Verdana"/>
          <a:ea typeface="Verdana"/>
          <a:cs typeface="Verdan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9" autoAdjust="0"/>
    <p:restoredTop sz="94424"/>
  </p:normalViewPr>
  <p:slideViewPr>
    <p:cSldViewPr snapToGrid="0">
      <p:cViewPr varScale="1">
        <p:scale>
          <a:sx n="113" d="100"/>
          <a:sy n="113" d="100"/>
        </p:scale>
        <p:origin x="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 b="0" i="0">
        <a:latin typeface="Helvetica Neue Medium" panose="02000503000000020004" pitchFamily="2" charset="0"/>
        <a:ea typeface="Helvetica Neue Medium" panose="02000503000000020004" pitchFamily="2" charset="0"/>
        <a:cs typeface="Helvetica Neue Medium" panose="02000503000000020004" pitchFamily="2" charset="0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914400">
              <a:buClr>
                <a:srgbClr val="622599"/>
              </a:buClr>
              <a:buSzPct val="120000"/>
              <a:buFont typeface="Arial"/>
              <a:buChar char="•"/>
              <a:defRPr sz="1800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venir Book"/>
              </a:rPr>
              <a:t>Conflict is not necessarily bad or “a failure </a:t>
            </a:r>
          </a:p>
          <a:p>
            <a:pPr marL="285750" indent="-285750" defTabSz="914400">
              <a:buClr>
                <a:srgbClr val="622599"/>
              </a:buClr>
              <a:buSzPct val="120000"/>
              <a:buFont typeface="Arial"/>
              <a:buChar char="•"/>
              <a:defRPr sz="1800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venir Book"/>
              </a:rPr>
              <a:t>Conflict often is a creative force</a:t>
            </a:r>
          </a:p>
          <a:p>
            <a:pPr marL="285750" indent="-285750" defTabSz="914400">
              <a:buClr>
                <a:srgbClr val="622599"/>
              </a:buClr>
              <a:buSzPct val="120000"/>
              <a:buFont typeface="Arial"/>
              <a:buChar char="•"/>
              <a:defRPr sz="1800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venir Book"/>
              </a:rPr>
              <a:t>Conflict is a natural process</a:t>
            </a:r>
          </a:p>
          <a:p>
            <a:pPr marL="285750" indent="-285750" defTabSz="914400">
              <a:buClr>
                <a:srgbClr val="622599"/>
              </a:buClr>
              <a:buSzPct val="120000"/>
              <a:buFont typeface="Arial"/>
              <a:buChar char="•"/>
              <a:defRPr sz="1800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venir Book"/>
              </a:rPr>
              <a:t>Confronting conflict can lead to new levels of self- discovery, </a:t>
            </a:r>
          </a:p>
          <a:p>
            <a:pPr marL="285750" indent="-285750" defTabSz="914400">
              <a:buClr>
                <a:srgbClr val="622599"/>
              </a:buClr>
              <a:buSzPct val="120000"/>
              <a:buFont typeface="Arial"/>
              <a:buChar char="•"/>
              <a:defRPr sz="1800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venir Book"/>
              </a:rPr>
              <a:t>Managing conflict wisely can lead to enhanced mutual trust, improved teamwork, and greater levels of productivity,</a:t>
            </a:r>
          </a:p>
          <a:p>
            <a:pPr marL="285750" indent="-285750" defTabSz="914400">
              <a:buClr>
                <a:srgbClr val="622599"/>
              </a:buClr>
              <a:buSzPct val="120000"/>
              <a:buFont typeface="Arial"/>
              <a:buChar char="•"/>
              <a:defRPr sz="1800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venir Book"/>
              </a:rPr>
              <a:t>Real creativity is not possible without conflict.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0766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41" name="Shape 9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With 3 merit levels</a:t>
            </a:r>
          </a:p>
        </p:txBody>
      </p:sp>
    </p:spTree>
    <p:extLst>
      <p:ext uri="{BB962C8B-B14F-4D97-AF65-F5344CB8AC3E}">
        <p14:creationId xmlns:p14="http://schemas.microsoft.com/office/powerpoint/2010/main" val="147629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49" name="Shape 9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sz="1200" dirty="0">
                <a:sym typeface="Calibri"/>
              </a:rPr>
              <a:t>With 3 merit levels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 dirty="0">
                <a:sym typeface="Calibri"/>
              </a:rPr>
              <a:t>pp</a:t>
            </a:r>
          </a:p>
        </p:txBody>
      </p:sp>
    </p:spTree>
    <p:extLst>
      <p:ext uri="{BB962C8B-B14F-4D97-AF65-F5344CB8AC3E}">
        <p14:creationId xmlns:p14="http://schemas.microsoft.com/office/powerpoint/2010/main" val="124529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WSEP is part of Better world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407EA-DAC2-484F-8808-94C13008C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83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4939257"/>
            <a:ext cx="9144000" cy="204244"/>
          </a:xfrm>
          <a:prstGeom prst="rect">
            <a:avLst/>
          </a:prstGeom>
          <a:solidFill>
            <a:srgbClr val="4E0E8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800"/>
            </a:pPr>
            <a:endParaRPr b="0" i="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38" name="image1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4939257"/>
            <a:ext cx="4525144" cy="20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2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9542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107504" y="4933205"/>
            <a:ext cx="843528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 b="0" i="0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ANAS ALABBADI || Dialogue for Peace Training || Kiev, Ukraine, 24-25 June 2017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7668344" y="241399"/>
            <a:ext cx="1181953" cy="1060303"/>
            <a:chOff x="0" y="0"/>
            <a:chExt cx="1181951" cy="1060302"/>
          </a:xfrm>
        </p:grpSpPr>
        <p:pic>
          <p:nvPicPr>
            <p:cNvPr id="41" name="image3.tif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6095"/>
              <a:ext cx="1181952" cy="1034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age3.png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81952" cy="1034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image4.png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32" y="98103"/>
              <a:ext cx="834873" cy="6847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" name="Shape 45"/>
          <p:cNvSpPr/>
          <p:nvPr/>
        </p:nvSpPr>
        <p:spPr>
          <a:xfrm>
            <a:off x="0" y="0"/>
            <a:ext cx="9144001" cy="5143500"/>
          </a:xfrm>
          <a:prstGeom prst="rect">
            <a:avLst/>
          </a:prstGeom>
          <a:gradFill>
            <a:gsLst>
              <a:gs pos="0">
                <a:srgbClr val="73BDFF"/>
              </a:gs>
              <a:gs pos="46000">
                <a:srgbClr val="005DB2"/>
              </a:gs>
              <a:gs pos="100000">
                <a:srgbClr val="0070C0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b="0" i="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46" name="image5.png"/>
          <p:cNvPicPr/>
          <p:nvPr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037"/>
            <a:ext cx="9122316" cy="48614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" name="Group 49"/>
          <p:cNvGrpSpPr/>
          <p:nvPr/>
        </p:nvGrpSpPr>
        <p:grpSpPr>
          <a:xfrm>
            <a:off x="-1" y="4457700"/>
            <a:ext cx="9144003" cy="685801"/>
            <a:chOff x="-1" y="-1"/>
            <a:chExt cx="9144001" cy="685800"/>
          </a:xfrm>
        </p:grpSpPr>
        <p:sp>
          <p:nvSpPr>
            <p:cNvPr id="47" name="Shape 47"/>
            <p:cNvSpPr/>
            <p:nvPr/>
          </p:nvSpPr>
          <p:spPr>
            <a:xfrm>
              <a:off x="-1" y="-1"/>
              <a:ext cx="9144001" cy="685800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457200" rtl="0">
                <a:defRPr>
                  <a:solidFill>
                    <a:srgbClr val="FFFFFF"/>
                  </a:solidFill>
                </a:defRPr>
              </a:pPr>
              <a:endParaRPr b="0" i="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pic>
          <p:nvPicPr>
            <p:cNvPr id="48" name="image6.png" descr="SCT_Logo_EN.png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1599" y="112303"/>
              <a:ext cx="1940118" cy="463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0" name="image7.png"/>
          <p:cNvPicPr/>
          <p:nvPr/>
        </p:nvPicPr>
        <p:blipFill>
          <a:blip r:embed="rId9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9589" y="1435729"/>
            <a:ext cx="7632850" cy="3021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7.tif"/>
          <p:cNvPicPr/>
          <p:nvPr userDrawn="1"/>
        </p:nvPicPr>
        <p:blipFill>
          <a:blip r:embed="rId9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71600" y="488708"/>
            <a:ext cx="7632849" cy="3021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7.tif"/>
          <p:cNvPicPr/>
          <p:nvPr/>
        </p:nvPicPr>
        <p:blipFill>
          <a:blip r:embed="rId10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13" y="988054"/>
            <a:ext cx="5343132" cy="3021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png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3" y="307136"/>
            <a:ext cx="4392490" cy="3843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4.png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678941"/>
            <a:ext cx="3102631" cy="254462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772AD4-B0B7-ED43-9F98-86ED68A69521}"/>
              </a:ext>
            </a:extLst>
          </p:cNvPr>
          <p:cNvSpPr/>
          <p:nvPr userDrawn="1"/>
        </p:nvSpPr>
        <p:spPr>
          <a:xfrm>
            <a:off x="4588004" y="4460804"/>
            <a:ext cx="4555996" cy="756000"/>
          </a:xfrm>
          <a:prstGeom prst="rect">
            <a:avLst/>
          </a:prstGeom>
          <a:solidFill>
            <a:srgbClr val="00577F"/>
          </a:solidFill>
          <a:ln w="47625" cap="flat">
            <a:noFill/>
            <a:prstDash val="solid"/>
            <a:bevel/>
          </a:ln>
          <a:effectLst>
            <a:reflection stA="26000" endPos="400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96D8B-07F7-9546-9E7D-0A47BE421F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351" y="4525872"/>
            <a:ext cx="703302" cy="507445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2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95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" name="Group 244"/>
          <p:cNvGrpSpPr/>
          <p:nvPr/>
        </p:nvGrpSpPr>
        <p:grpSpPr>
          <a:xfrm>
            <a:off x="7668344" y="241399"/>
            <a:ext cx="1181953" cy="1060303"/>
            <a:chOff x="0" y="0"/>
            <a:chExt cx="1181951" cy="1060302"/>
          </a:xfrm>
        </p:grpSpPr>
        <p:pic>
          <p:nvPicPr>
            <p:cNvPr id="241" name="image3.tif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6095"/>
              <a:ext cx="1181952" cy="1034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image3.pn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81952" cy="1034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4.png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32" y="98103"/>
              <a:ext cx="834873" cy="6847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hape 245"/>
          <p:cNvSpPr/>
          <p:nvPr userDrawn="1"/>
        </p:nvSpPr>
        <p:spPr>
          <a:xfrm>
            <a:off x="0" y="15186"/>
            <a:ext cx="9144001" cy="5119500"/>
          </a:xfrm>
          <a:prstGeom prst="rect">
            <a:avLst/>
          </a:prstGeom>
          <a:gradFill>
            <a:gsLst>
              <a:gs pos="38000">
                <a:srgbClr val="AABA0A"/>
              </a:gs>
              <a:gs pos="100000">
                <a:srgbClr val="7C8807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457200" rtl="0"/>
            <a:endParaRPr b="0" i="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246" name="image5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037"/>
            <a:ext cx="9122316" cy="4662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11.png"/>
          <p:cNvPicPr/>
          <p:nvPr/>
        </p:nvPicPr>
        <p:blipFill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8650" y="483518"/>
            <a:ext cx="8058150" cy="383839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6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Verdan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49" name="Shape 249"/>
          <p:cNvSpPr>
            <a:spLocks noGrp="1"/>
          </p:cNvSpPr>
          <p:nvPr>
            <p:ph type="sldNum" sz="quarter" idx="2"/>
          </p:nvPr>
        </p:nvSpPr>
        <p:spPr>
          <a:xfrm>
            <a:off x="6553200" y="4941645"/>
            <a:ext cx="2133600" cy="1930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45">
            <a:extLst>
              <a:ext uri="{FF2B5EF4-FFF2-40B4-BE49-F238E27FC236}">
                <a16:creationId xmlns:a16="http://schemas.microsoft.com/office/drawing/2014/main" id="{BB619A42-A19F-BC4C-9997-F79DA4A63EB5}"/>
              </a:ext>
            </a:extLst>
          </p:cNvPr>
          <p:cNvSpPr/>
          <p:nvPr userDrawn="1"/>
        </p:nvSpPr>
        <p:spPr>
          <a:xfrm>
            <a:off x="0" y="15186"/>
            <a:ext cx="9144001" cy="5128314"/>
          </a:xfrm>
          <a:prstGeom prst="rect">
            <a:avLst/>
          </a:prstGeom>
          <a:gradFill>
            <a:gsLst>
              <a:gs pos="38000">
                <a:srgbClr val="AABA0A"/>
              </a:gs>
              <a:gs pos="100000">
                <a:srgbClr val="7C8807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457200" rtl="0"/>
            <a:endParaRPr b="0" i="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9" name="image5.png">
            <a:extLst>
              <a:ext uri="{FF2B5EF4-FFF2-40B4-BE49-F238E27FC236}">
                <a16:creationId xmlns:a16="http://schemas.microsoft.com/office/drawing/2014/main" id="{5E9BDFE2-F4F5-C747-939D-7F4991C89F89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037"/>
            <a:ext cx="9122316" cy="466230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65454"/>
            <a:ext cx="2133600" cy="200055"/>
          </a:xfrm>
          <a:prstGeom prst="rect">
            <a:avLst/>
          </a:prstGeom>
        </p:spPr>
        <p:txBody>
          <a:bodyPr/>
          <a:lstStyle/>
          <a:p>
            <a:fld id="{3F6C98D9-2A65-6946-965D-3541BF95E44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07939" y="1075682"/>
            <a:ext cx="7519070" cy="21395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758739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6553200" y="4941645"/>
            <a:ext cx="2133600" cy="1930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5615188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965454"/>
            <a:ext cx="2133600" cy="200055"/>
          </a:xfrm>
          <a:prstGeom prst="rect">
            <a:avLst/>
          </a:prstGeom>
        </p:spPr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498702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1162030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0" i="0" cap="none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2931790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4378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627534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618134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6752" y="1618134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6752" y="627534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76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27534"/>
            <a:ext cx="8153400" cy="648072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707654"/>
            <a:ext cx="3886200" cy="2448272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1726414"/>
            <a:ext cx="3886200" cy="2429511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320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7534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89534"/>
            <a:ext cx="8153400" cy="2766392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5545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915566"/>
            <a:ext cx="8153400" cy="3048000"/>
          </a:xfrm>
          <a:prstGeom prst="rect">
            <a:avLst/>
          </a:prstGeom>
        </p:spPr>
        <p:txBody>
          <a:bodyPr anchor="ctr"/>
          <a:lstStyle>
            <a:lvl1pPr algn="ctr">
              <a:spcAft>
                <a:spcPts val="0"/>
              </a:spcAft>
              <a:defRPr sz="3200" b="0" i="0" baseline="0"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1771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2800350"/>
            <a:ext cx="3124200" cy="5847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86200" y="1809750"/>
            <a:ext cx="48006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836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6553200" y="4941645"/>
            <a:ext cx="2133600" cy="1930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1047750"/>
            <a:ext cx="6283424" cy="609600"/>
          </a:xfrm>
          <a:prstGeom prst="rect">
            <a:avLst/>
          </a:prstGeom>
        </p:spPr>
        <p:txBody>
          <a:bodyPr lIns="0" rIns="0" anchor="t"/>
          <a:lstStyle>
            <a:lvl1pPr algn="l">
              <a:lnSpc>
                <a:spcPct val="100000"/>
              </a:lnSpc>
              <a:defRPr sz="2400" b="0" i="0" baseline="0"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9218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6752" y="907182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9552" y="1059582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06752" y="1973982"/>
            <a:ext cx="3886200" cy="2590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5461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835174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800600" y="1901974"/>
            <a:ext cx="3886199" cy="2286000"/>
          </a:xfrm>
          <a:prstGeom prst="rect">
            <a:avLst/>
          </a:prstGeom>
          <a:effectLst/>
        </p:spPr>
        <p:txBody>
          <a:bodyPr vert="horz" lIns="0" tIns="45720" rIns="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987574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6813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768683"/>
            <a:ext cx="4419599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2438400" y="616283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438400" y="2445083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33400" y="2445083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059582"/>
            <a:ext cx="1752600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267200" y="1835483"/>
            <a:ext cx="4419600" cy="2362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6078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272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-96370"/>
            <a:ext cx="9143999" cy="5238750"/>
          </a:xfrm>
          <a:prstGeom prst="rect">
            <a:avLst/>
          </a:prstGeom>
          <a:solidFill>
            <a:srgbClr val="6225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 Medium" panose="02000503000000020004" pitchFamily="2" charset="0"/>
            </a:endParaRPr>
          </a:p>
        </p:txBody>
      </p:sp>
      <p:sp>
        <p:nvSpPr>
          <p:cNvPr id="13" name="Title 11"/>
          <p:cNvSpPr>
            <a:spLocks noGrp="1"/>
          </p:cNvSpPr>
          <p:nvPr>
            <p:ph type="title" hasCustomPrompt="1"/>
          </p:nvPr>
        </p:nvSpPr>
        <p:spPr>
          <a:xfrm>
            <a:off x="4067943" y="2139702"/>
            <a:ext cx="4542655" cy="1117849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fr-CH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Medium" panose="02000503000000020004" pitchFamily="2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b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Always use as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last slide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5576" y="2336676"/>
            <a:ext cx="23034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0358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1222587"/>
            <a:ext cx="8225280" cy="68002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81" y="1967716"/>
            <a:ext cx="5581071" cy="292627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  <a:lvl2pPr>
              <a:defRPr b="0" i="0">
                <a:latin typeface="Helvetica Neue Medium" panose="02000503000000020004" pitchFamily="2" charset="0"/>
              </a:defRPr>
            </a:lvl2pPr>
            <a:lvl3pPr>
              <a:defRPr b="0" i="0">
                <a:latin typeface="Helvetica Neue Medium" panose="02000503000000020004" pitchFamily="2" charset="0"/>
              </a:defRPr>
            </a:lvl3pPr>
            <a:lvl4pPr>
              <a:defRPr b="0" i="0">
                <a:latin typeface="Helvetica Neue Medium" panose="02000503000000020004" pitchFamily="2" charset="0"/>
              </a:defRPr>
            </a:lvl4pPr>
            <a:lvl5pPr>
              <a:defRPr b="0" i="0">
                <a:latin typeface="Helvetica Neue Medium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74687" y="3106408"/>
            <a:ext cx="2507073" cy="178758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20452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6553200" y="4941645"/>
            <a:ext cx="2133600" cy="1930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6553200" y="4941645"/>
            <a:ext cx="2133600" cy="1930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6553200" y="4941645"/>
            <a:ext cx="2133600" cy="1930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6553200" y="4941645"/>
            <a:ext cx="2133600" cy="1930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553200" y="4941645"/>
            <a:ext cx="2133600" cy="1930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6553200" y="4941645"/>
            <a:ext cx="2133600" cy="1930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0" y="4939257"/>
            <a:ext cx="9144000" cy="204244"/>
          </a:xfrm>
          <a:prstGeom prst="rect">
            <a:avLst/>
          </a:prstGeom>
          <a:solidFill>
            <a:srgbClr val="4E0E8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800"/>
            </a:pPr>
            <a:endParaRPr b="0" i="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94" name="image1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4939257"/>
            <a:ext cx="4525144" cy="20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2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954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107504" y="4933205"/>
            <a:ext cx="843528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 b="0" i="0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ANAS ALABBADI || Dialogue for Peace Training || Kiev, Ukraine, 24-25 June 2017</a:t>
            </a:r>
          </a:p>
        </p:txBody>
      </p:sp>
      <p:grpSp>
        <p:nvGrpSpPr>
          <p:cNvPr id="200" name="Group 200"/>
          <p:cNvGrpSpPr/>
          <p:nvPr/>
        </p:nvGrpSpPr>
        <p:grpSpPr>
          <a:xfrm>
            <a:off x="7668344" y="241399"/>
            <a:ext cx="1181953" cy="1060303"/>
            <a:chOff x="0" y="0"/>
            <a:chExt cx="1181951" cy="1060302"/>
          </a:xfrm>
        </p:grpSpPr>
        <p:pic>
          <p:nvPicPr>
            <p:cNvPr id="197" name="image3.tif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6095"/>
              <a:ext cx="1181952" cy="1034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image3.png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81952" cy="1034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image4.png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32" y="98103"/>
              <a:ext cx="834873" cy="6847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1" name="image9.pn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5364088" y="1643233"/>
            <a:ext cx="3398912" cy="1828801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b="0" i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Verdan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 dirty="0">
                <a:solidFill>
                  <a:srgbClr val="FFFFFF"/>
                </a:solidFill>
              </a:rPr>
              <a:t>THANK </a:t>
            </a:r>
            <a:r>
              <a:rPr sz="2400" b="1" dirty="0" err="1">
                <a:solidFill>
                  <a:srgbClr val="FFFFFF"/>
                </a:solidFill>
              </a:rPr>
              <a:t>YOUAlways</a:t>
            </a:r>
            <a:r>
              <a:rPr sz="2400" b="1" dirty="0">
                <a:solidFill>
                  <a:srgbClr val="FFFFFF"/>
                </a:solidFill>
              </a:rPr>
              <a:t> use as last slide.</a:t>
            </a:r>
          </a:p>
        </p:txBody>
      </p:sp>
      <p:grpSp>
        <p:nvGrpSpPr>
          <p:cNvPr id="205" name="Group 205"/>
          <p:cNvGrpSpPr/>
          <p:nvPr/>
        </p:nvGrpSpPr>
        <p:grpSpPr>
          <a:xfrm>
            <a:off x="-1" y="4476750"/>
            <a:ext cx="9144003" cy="685801"/>
            <a:chOff x="-1" y="-1"/>
            <a:chExt cx="9144001" cy="685800"/>
          </a:xfrm>
        </p:grpSpPr>
        <p:sp>
          <p:nvSpPr>
            <p:cNvPr id="203" name="Shape 203"/>
            <p:cNvSpPr/>
            <p:nvPr/>
          </p:nvSpPr>
          <p:spPr>
            <a:xfrm>
              <a:off x="-1" y="-1"/>
              <a:ext cx="9144001" cy="685800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457200" rtl="0">
                <a:defRPr>
                  <a:solidFill>
                    <a:srgbClr val="FFFFFF"/>
                  </a:solidFill>
                </a:defRPr>
              </a:pPr>
              <a:endParaRPr b="0" i="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pic>
          <p:nvPicPr>
            <p:cNvPr id="204" name="image6.png" descr="SCT_Logo_EN.png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1599" y="131354"/>
              <a:ext cx="1940118" cy="463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6" name="image3.pn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3" y="307136"/>
            <a:ext cx="4392490" cy="3843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4.png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678941"/>
            <a:ext cx="3102631" cy="254462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A40DCFB-C301-C647-911E-39FBB958304F}"/>
              </a:ext>
            </a:extLst>
          </p:cNvPr>
          <p:cNvSpPr/>
          <p:nvPr userDrawn="1"/>
        </p:nvSpPr>
        <p:spPr>
          <a:xfrm>
            <a:off x="4588004" y="4460804"/>
            <a:ext cx="4555996" cy="756000"/>
          </a:xfrm>
          <a:prstGeom prst="rect">
            <a:avLst/>
          </a:prstGeom>
          <a:solidFill>
            <a:srgbClr val="00577F"/>
          </a:solidFill>
          <a:ln w="47625" cap="flat">
            <a:noFill/>
            <a:prstDash val="solid"/>
            <a:bevel/>
          </a:ln>
          <a:effectLst>
            <a:reflection stA="26000" endPos="400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Verdan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1CE100-E4A2-DC46-B847-42D3B4AF300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351" y="4525872"/>
            <a:ext cx="703302" cy="507445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2" r:id="rId9"/>
    <p:sldLayoutId id="2147483666" r:id="rId10"/>
    <p:sldLayoutId id="2147483687" r:id="rId11"/>
    <p:sldLayoutId id="2147483688" r:id="rId12"/>
    <p:sldLayoutId id="2147483689" r:id="rId13"/>
  </p:sldLayoutIdLst>
  <p:transition advClick="0">
    <p:fade/>
  </p:transition>
  <p:hf sldNum="0" hdr="0" ftr="0" dt="0"/>
  <p:txStyles>
    <p:titleStyle>
      <a:lvl1pPr>
        <a:spcBef>
          <a:spcPts val="1800"/>
        </a:spcBef>
        <a:defRPr sz="2700" b="0" i="0">
          <a:solidFill>
            <a:srgbClr val="00577F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Arial"/>
        </a:defRPr>
      </a:lvl1pPr>
      <a:lvl2pPr>
        <a:spcBef>
          <a:spcPts val="1800"/>
        </a:spcBef>
        <a:defRPr sz="2700" b="1">
          <a:solidFill>
            <a:srgbClr val="00577F"/>
          </a:solidFill>
          <a:latin typeface="Arial"/>
          <a:ea typeface="Arial"/>
          <a:cs typeface="Arial"/>
          <a:sym typeface="Arial"/>
        </a:defRPr>
      </a:lvl2pPr>
      <a:lvl3pPr>
        <a:spcBef>
          <a:spcPts val="1800"/>
        </a:spcBef>
        <a:defRPr sz="2700" b="1">
          <a:solidFill>
            <a:srgbClr val="00577F"/>
          </a:solidFill>
          <a:latin typeface="Arial"/>
          <a:ea typeface="Arial"/>
          <a:cs typeface="Arial"/>
          <a:sym typeface="Arial"/>
        </a:defRPr>
      </a:lvl3pPr>
      <a:lvl4pPr>
        <a:spcBef>
          <a:spcPts val="1800"/>
        </a:spcBef>
        <a:defRPr sz="2700" b="1">
          <a:solidFill>
            <a:srgbClr val="00577F"/>
          </a:solidFill>
          <a:latin typeface="Arial"/>
          <a:ea typeface="Arial"/>
          <a:cs typeface="Arial"/>
          <a:sym typeface="Arial"/>
        </a:defRPr>
      </a:lvl4pPr>
      <a:lvl5pPr>
        <a:spcBef>
          <a:spcPts val="1800"/>
        </a:spcBef>
        <a:defRPr sz="2700" b="1">
          <a:solidFill>
            <a:srgbClr val="00577F"/>
          </a:solidFill>
          <a:latin typeface="Arial"/>
          <a:ea typeface="Arial"/>
          <a:cs typeface="Arial"/>
          <a:sym typeface="Arial"/>
        </a:defRPr>
      </a:lvl5pPr>
      <a:lvl6pPr>
        <a:spcBef>
          <a:spcPts val="1800"/>
        </a:spcBef>
        <a:defRPr sz="2700" b="1">
          <a:solidFill>
            <a:srgbClr val="00577F"/>
          </a:solidFill>
          <a:latin typeface="Arial"/>
          <a:ea typeface="Arial"/>
          <a:cs typeface="Arial"/>
          <a:sym typeface="Arial"/>
        </a:defRPr>
      </a:lvl6pPr>
      <a:lvl7pPr>
        <a:spcBef>
          <a:spcPts val="1800"/>
        </a:spcBef>
        <a:defRPr sz="2700" b="1">
          <a:solidFill>
            <a:srgbClr val="00577F"/>
          </a:solidFill>
          <a:latin typeface="Arial"/>
          <a:ea typeface="Arial"/>
          <a:cs typeface="Arial"/>
          <a:sym typeface="Arial"/>
        </a:defRPr>
      </a:lvl7pPr>
      <a:lvl8pPr>
        <a:spcBef>
          <a:spcPts val="1800"/>
        </a:spcBef>
        <a:defRPr sz="2700" b="1">
          <a:solidFill>
            <a:srgbClr val="00577F"/>
          </a:solidFill>
          <a:latin typeface="Arial"/>
          <a:ea typeface="Arial"/>
          <a:cs typeface="Arial"/>
          <a:sym typeface="Arial"/>
        </a:defRPr>
      </a:lvl8pPr>
      <a:lvl9pPr>
        <a:spcBef>
          <a:spcPts val="1800"/>
        </a:spcBef>
        <a:defRPr sz="2700" b="1">
          <a:solidFill>
            <a:srgbClr val="00577F"/>
          </a:solidFill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spcBef>
          <a:spcPts val="300"/>
        </a:spcBef>
        <a:buSzPct val="80000"/>
        <a:buFont typeface="Wingdings"/>
        <a:buChar char="●"/>
        <a:defRPr b="0" i="0">
          <a:solidFill>
            <a:srgbClr val="50515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Arial"/>
        </a:defRPr>
      </a:lvl1pPr>
      <a:lvl2pPr marL="600075" indent="-257175">
        <a:spcBef>
          <a:spcPts val="300"/>
        </a:spcBef>
        <a:buSzPct val="80000"/>
        <a:buFont typeface="Wingdings"/>
        <a:buChar char="●"/>
        <a:defRPr b="0" i="0">
          <a:solidFill>
            <a:srgbClr val="50515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Arial"/>
        </a:defRPr>
      </a:lvl2pPr>
      <a:lvl3pPr marL="1035050" indent="-349250">
        <a:spcBef>
          <a:spcPts val="300"/>
        </a:spcBef>
        <a:buSzPct val="80000"/>
        <a:buFont typeface="Wingdings"/>
        <a:buChar char="●"/>
        <a:defRPr b="0" i="0">
          <a:solidFill>
            <a:srgbClr val="50515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Arial"/>
        </a:defRPr>
      </a:lvl3pPr>
      <a:lvl4pPr marL="1285875" indent="-257175">
        <a:spcBef>
          <a:spcPts val="300"/>
        </a:spcBef>
        <a:buSzPct val="80000"/>
        <a:buFont typeface="Wingdings"/>
        <a:buChar char="●"/>
        <a:defRPr b="0" i="0">
          <a:solidFill>
            <a:srgbClr val="50515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Arial"/>
        </a:defRPr>
      </a:lvl4pPr>
      <a:lvl5pPr marL="1628775" indent="-257175">
        <a:spcBef>
          <a:spcPts val="300"/>
        </a:spcBef>
        <a:buSzPct val="80000"/>
        <a:buFont typeface="Wingdings"/>
        <a:buChar char="●"/>
        <a:defRPr b="0" i="0">
          <a:solidFill>
            <a:srgbClr val="50515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Arial"/>
        </a:defRPr>
      </a:lvl5pPr>
      <a:lvl6pPr marL="2491739" indent="-205739">
        <a:spcBef>
          <a:spcPts val="300"/>
        </a:spcBef>
        <a:buSzPct val="100000"/>
        <a:buFont typeface="Wingdings"/>
        <a:buChar char="•"/>
        <a:defRPr b="1">
          <a:solidFill>
            <a:srgbClr val="505150"/>
          </a:solidFill>
          <a:latin typeface="Arial"/>
          <a:ea typeface="Arial"/>
          <a:cs typeface="Arial"/>
          <a:sym typeface="Arial"/>
        </a:defRPr>
      </a:lvl6pPr>
      <a:lvl7pPr marL="2948939" indent="-205739">
        <a:spcBef>
          <a:spcPts val="300"/>
        </a:spcBef>
        <a:buSzPct val="100000"/>
        <a:buFont typeface="Wingdings"/>
        <a:buChar char="•"/>
        <a:defRPr b="1">
          <a:solidFill>
            <a:srgbClr val="505150"/>
          </a:solidFill>
          <a:latin typeface="Arial"/>
          <a:ea typeface="Arial"/>
          <a:cs typeface="Arial"/>
          <a:sym typeface="Arial"/>
        </a:defRPr>
      </a:lvl7pPr>
      <a:lvl8pPr marL="3406140" indent="-205740">
        <a:spcBef>
          <a:spcPts val="300"/>
        </a:spcBef>
        <a:buSzPct val="100000"/>
        <a:buFont typeface="Wingdings"/>
        <a:buChar char="•"/>
        <a:defRPr b="1">
          <a:solidFill>
            <a:srgbClr val="505150"/>
          </a:solidFill>
          <a:latin typeface="Arial"/>
          <a:ea typeface="Arial"/>
          <a:cs typeface="Arial"/>
          <a:sym typeface="Arial"/>
        </a:defRPr>
      </a:lvl8pPr>
      <a:lvl9pPr marL="3863340" indent="-205740">
        <a:spcBef>
          <a:spcPts val="300"/>
        </a:spcBef>
        <a:buSzPct val="100000"/>
        <a:buFont typeface="Wingdings"/>
        <a:buChar char="•"/>
        <a:defRPr b="1">
          <a:solidFill>
            <a:srgbClr val="505150"/>
          </a:solidFill>
          <a:latin typeface="Arial"/>
          <a:ea typeface="Arial"/>
          <a:cs typeface="Arial"/>
          <a:sym typeface="Arial"/>
        </a:defRPr>
      </a:lvl9pPr>
    </p:bodyStyle>
    <p:otherStyle>
      <a:lvl1pPr algn="r">
        <a:defRPr sz="700">
          <a:solidFill>
            <a:schemeClr val="tx1"/>
          </a:solidFill>
          <a:latin typeface="+mn-lt"/>
          <a:ea typeface="+mn-ea"/>
          <a:cs typeface="+mn-cs"/>
          <a:sym typeface="Verdana"/>
        </a:defRPr>
      </a:lvl1pPr>
      <a:lvl2pPr indent="457200" algn="r">
        <a:defRPr sz="700">
          <a:solidFill>
            <a:schemeClr val="tx1"/>
          </a:solidFill>
          <a:latin typeface="+mn-lt"/>
          <a:ea typeface="+mn-ea"/>
          <a:cs typeface="+mn-cs"/>
          <a:sym typeface="Verdana"/>
        </a:defRPr>
      </a:lvl2pPr>
      <a:lvl3pPr indent="914400" algn="r">
        <a:defRPr sz="700">
          <a:solidFill>
            <a:schemeClr val="tx1"/>
          </a:solidFill>
          <a:latin typeface="+mn-lt"/>
          <a:ea typeface="+mn-ea"/>
          <a:cs typeface="+mn-cs"/>
          <a:sym typeface="Verdana"/>
        </a:defRPr>
      </a:lvl3pPr>
      <a:lvl4pPr indent="1371600" algn="r">
        <a:defRPr sz="700">
          <a:solidFill>
            <a:schemeClr val="tx1"/>
          </a:solidFill>
          <a:latin typeface="+mn-lt"/>
          <a:ea typeface="+mn-ea"/>
          <a:cs typeface="+mn-cs"/>
          <a:sym typeface="Verdana"/>
        </a:defRPr>
      </a:lvl4pPr>
      <a:lvl5pPr indent="1828800" algn="r">
        <a:defRPr sz="700">
          <a:solidFill>
            <a:schemeClr val="tx1"/>
          </a:solidFill>
          <a:latin typeface="+mn-lt"/>
          <a:ea typeface="+mn-ea"/>
          <a:cs typeface="+mn-cs"/>
          <a:sym typeface="Verdana"/>
        </a:defRPr>
      </a:lvl5pPr>
      <a:lvl6pPr indent="2286000" algn="r">
        <a:defRPr sz="700">
          <a:solidFill>
            <a:schemeClr val="tx1"/>
          </a:solidFill>
          <a:latin typeface="+mn-lt"/>
          <a:ea typeface="+mn-ea"/>
          <a:cs typeface="+mn-cs"/>
          <a:sym typeface="Verdana"/>
        </a:defRPr>
      </a:lvl6pPr>
      <a:lvl7pPr indent="2743200" algn="r">
        <a:defRPr sz="700">
          <a:solidFill>
            <a:schemeClr val="tx1"/>
          </a:solidFill>
          <a:latin typeface="+mn-lt"/>
          <a:ea typeface="+mn-ea"/>
          <a:cs typeface="+mn-cs"/>
          <a:sym typeface="Verdana"/>
        </a:defRPr>
      </a:lvl7pPr>
      <a:lvl8pPr indent="3200400" algn="r">
        <a:defRPr sz="700">
          <a:solidFill>
            <a:schemeClr val="tx1"/>
          </a:solidFill>
          <a:latin typeface="+mn-lt"/>
          <a:ea typeface="+mn-ea"/>
          <a:cs typeface="+mn-cs"/>
          <a:sym typeface="Verdana"/>
        </a:defRPr>
      </a:lvl8pPr>
      <a:lvl9pPr indent="3657600" algn="r">
        <a:defRPr sz="700">
          <a:solidFill>
            <a:schemeClr val="tx1"/>
          </a:solidFill>
          <a:latin typeface="+mn-lt"/>
          <a:ea typeface="+mn-ea"/>
          <a:cs typeface="+mn-cs"/>
          <a:sym typeface="Verdan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bg2">
                <a:tint val="10000"/>
                <a:alpha val="80000"/>
                <a:satMod val="30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62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7.wdp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tiff"/><Relationship Id="rId18" Type="http://schemas.openxmlformats.org/officeDocument/2006/relationships/image" Target="../media/image54.tiff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53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47.jp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32.png"/><Relationship Id="rId4" Type="http://schemas.openxmlformats.org/officeDocument/2006/relationships/image" Target="../media/image40.png"/><Relationship Id="rId9" Type="http://schemas.openxmlformats.org/officeDocument/2006/relationships/image" Target="../media/image45.gif"/><Relationship Id="rId1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5" descr="SCT LIZ 1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725" y="-26988"/>
            <a:ext cx="9229725" cy="5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387570"/>
      </p:ext>
    </p:extLst>
  </p:cSld>
  <p:clrMapOvr>
    <a:masterClrMapping/>
  </p:clrMapOvr>
  <p:transition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3022-B0DE-FE4E-9DF1-2422E277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00" y="1771021"/>
            <a:ext cx="5985933" cy="993776"/>
          </a:xfrm>
        </p:spPr>
        <p:txBody>
          <a:bodyPr/>
          <a:lstStyle/>
          <a:p>
            <a:pPr algn="l"/>
            <a:r>
              <a:rPr lang="en-GB" sz="3200" b="1" dirty="0"/>
              <a:t>We use Dialogue for mutual understanding…</a:t>
            </a:r>
          </a:p>
        </p:txBody>
      </p:sp>
      <p:pic>
        <p:nvPicPr>
          <p:cNvPr id="3" name="Picture 2" descr="SCT_Logo_EN_rgb_co.png">
            <a:extLst>
              <a:ext uri="{FF2B5EF4-FFF2-40B4-BE49-F238E27FC236}">
                <a16:creationId xmlns:a16="http://schemas.microsoft.com/office/drawing/2014/main" id="{50D57DD6-BCF2-4F49-ADE8-6DD77F2FDC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432697"/>
      </p:ext>
    </p:extLst>
  </p:cSld>
  <p:clrMapOvr>
    <a:masterClrMapping/>
  </p:clrMapOvr>
  <p:transition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5BC5B8-4AC0-1E46-84B7-5DDE6290D62F}"/>
              </a:ext>
            </a:extLst>
          </p:cNvPr>
          <p:cNvSpPr/>
          <p:nvPr/>
        </p:nvSpPr>
        <p:spPr>
          <a:xfrm>
            <a:off x="3602181" y="0"/>
            <a:ext cx="5556073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77" name="Shape 777"/>
          <p:cNvSpPr>
            <a:spLocks noGrp="1"/>
          </p:cNvSpPr>
          <p:nvPr>
            <p:ph type="title" idx="4294967295"/>
          </p:nvPr>
        </p:nvSpPr>
        <p:spPr>
          <a:xfrm>
            <a:off x="488378" y="2796375"/>
            <a:ext cx="8229601" cy="136249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MY" sz="3600" b="1" dirty="0">
                <a:solidFill>
                  <a:schemeClr val="bg1"/>
                </a:solidFill>
              </a:rPr>
              <a:t>What is </a:t>
            </a:r>
            <a:br>
              <a:rPr lang="en-MY" sz="3600" b="1" dirty="0">
                <a:solidFill>
                  <a:schemeClr val="bg1"/>
                </a:solidFill>
              </a:rPr>
            </a:br>
            <a:r>
              <a:rPr lang="en-MY" sz="3600" b="1" dirty="0">
                <a:solidFill>
                  <a:schemeClr val="bg1"/>
                </a:solidFill>
              </a:rPr>
              <a:t>Dialogue? </a:t>
            </a:r>
            <a:endParaRPr sz="3600" b="1" dirty="0">
              <a:solidFill>
                <a:schemeClr val="bg1"/>
              </a:solidFill>
            </a:endParaRPr>
          </a:p>
        </p:txBody>
      </p:sp>
      <p:sp>
        <p:nvSpPr>
          <p:cNvPr id="778" name="Shape 778"/>
          <p:cNvSpPr/>
          <p:nvPr/>
        </p:nvSpPr>
        <p:spPr>
          <a:xfrm>
            <a:off x="3823856" y="210358"/>
            <a:ext cx="5001490" cy="429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450056" lvl="0" indent="-450056" defTabSz="914400">
              <a:spcBef>
                <a:spcPts val="2000"/>
              </a:spcBef>
              <a:buSzPct val="80000"/>
              <a:buFont typeface="Wingdings"/>
              <a:buChar char="●"/>
            </a:pPr>
            <a:r>
              <a:rPr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safe space or “container” for people to surface their assumptions, to question their previous perceptions and judgments.</a:t>
            </a:r>
            <a:endParaRPr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Arial"/>
            </a:endParaRPr>
          </a:p>
          <a:p>
            <a:pPr marL="450056" lvl="0" indent="-450056" defTabSz="914400">
              <a:spcBef>
                <a:spcPts val="2000"/>
              </a:spcBef>
              <a:buSzPct val="80000"/>
              <a:buFont typeface="Wingdings"/>
              <a:buChar char="●"/>
            </a:pPr>
            <a:r>
              <a:rPr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 emphasis on questions, inquiry, co-creation, and listening, the uncovering of one’s own assumptions and those of others, a suspension of judgment and a collective search for truth.</a:t>
            </a:r>
          </a:p>
          <a:p>
            <a:pPr marL="450056" lvl="0" indent="-450056" defTabSz="914400">
              <a:spcBef>
                <a:spcPts val="2000"/>
              </a:spcBef>
              <a:buSzPct val="80000"/>
              <a:buFont typeface="Wingdings"/>
              <a:buChar char="●"/>
            </a:pPr>
            <a:r>
              <a:rPr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conversation “with a center, not sides” (Bill Isaacs) </a:t>
            </a:r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id="{F9D54D85-A3E4-604B-9173-88F47C08B8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779">
            <a:extLst>
              <a:ext uri="{FF2B5EF4-FFF2-40B4-BE49-F238E27FC236}">
                <a16:creationId xmlns:a16="http://schemas.microsoft.com/office/drawing/2014/main" id="{D42D5322-E6D7-D34E-AA58-2FC5D92C2817}"/>
              </a:ext>
            </a:extLst>
          </p:cNvPr>
          <p:cNvSpPr/>
          <p:nvPr/>
        </p:nvSpPr>
        <p:spPr>
          <a:xfrm>
            <a:off x="3602181" y="4618011"/>
            <a:ext cx="541825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r"/>
            <a:r>
              <a:rPr sz="1000" dirty="0" err="1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Bojer</a:t>
            </a:r>
            <a:r>
              <a:rPr sz="10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 et al. Mapping Dialogue: Essential Tools for Social Change, Taos Institute Publication</a:t>
            </a:r>
          </a:p>
        </p:txBody>
      </p:sp>
    </p:spTree>
    <p:extLst>
      <p:ext uri="{BB962C8B-B14F-4D97-AF65-F5344CB8AC3E}">
        <p14:creationId xmlns:p14="http://schemas.microsoft.com/office/powerpoint/2010/main" val="750561172"/>
      </p:ext>
    </p:extLst>
  </p:cSld>
  <p:clrMapOvr>
    <a:masterClrMapping/>
  </p:clrMapOvr>
  <p:transition advClick="0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3022-B0DE-FE4E-9DF1-2422E277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018" y="2851607"/>
            <a:ext cx="4305300" cy="993776"/>
          </a:xfrm>
        </p:spPr>
        <p:txBody>
          <a:bodyPr/>
          <a:lstStyle/>
          <a:p>
            <a:pPr algn="l"/>
            <a:r>
              <a:rPr lang="en-GB" sz="3600" b="1" dirty="0"/>
              <a:t>Dialogue has many applications…</a:t>
            </a:r>
          </a:p>
        </p:txBody>
      </p:sp>
      <p:pic>
        <p:nvPicPr>
          <p:cNvPr id="3" name="Picture 2" descr="SCT_Logo_EN_rgb_co.png">
            <a:extLst>
              <a:ext uri="{FF2B5EF4-FFF2-40B4-BE49-F238E27FC236}">
                <a16:creationId xmlns:a16="http://schemas.microsoft.com/office/drawing/2014/main" id="{42A82F05-D07B-334A-9795-3973F104AB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511033"/>
      </p:ext>
    </p:extLst>
  </p:cSld>
  <p:clrMapOvr>
    <a:masterClrMapping/>
  </p:clrMapOvr>
  <p:transition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EF38C9-9A53-D246-9D88-85D279621C9B}"/>
              </a:ext>
            </a:extLst>
          </p:cNvPr>
          <p:cNvSpPr/>
          <p:nvPr/>
        </p:nvSpPr>
        <p:spPr>
          <a:xfrm>
            <a:off x="0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84" name="Shape 784"/>
          <p:cNvSpPr/>
          <p:nvPr/>
        </p:nvSpPr>
        <p:spPr>
          <a:xfrm>
            <a:off x="464732" y="945893"/>
            <a:ext cx="3965944" cy="248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385762" lvl="0" indent="-385762">
              <a:spcBef>
                <a:spcPts val="500"/>
              </a:spcBef>
              <a:buSzPct val="100000"/>
              <a:buFont typeface="Arial"/>
              <a:buChar char="•"/>
            </a:pP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Inter-cultural</a:t>
            </a:r>
          </a:p>
          <a:p>
            <a:pPr marL="385762" lvl="0" indent="-385762">
              <a:spcBef>
                <a:spcPts val="500"/>
              </a:spcBef>
              <a:buSzPct val="100000"/>
              <a:buFont typeface="Arial"/>
              <a:buChar char="•"/>
            </a:pP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Inter-religious</a:t>
            </a:r>
          </a:p>
          <a:p>
            <a:pPr marL="385762" lvl="0" indent="-385762">
              <a:spcBef>
                <a:spcPts val="500"/>
              </a:spcBef>
              <a:buSzPct val="100000"/>
              <a:buFont typeface="Arial"/>
              <a:buChar char="•"/>
            </a:pP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Inter-worldview</a:t>
            </a:r>
          </a:p>
          <a:p>
            <a:pPr marL="385762" lvl="0" indent="-385762">
              <a:spcBef>
                <a:spcPts val="500"/>
              </a:spcBef>
              <a:buSzPct val="100000"/>
              <a:buFont typeface="Arial"/>
              <a:buChar char="•"/>
            </a:pP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Inter-generational</a:t>
            </a:r>
            <a:endParaRPr lang="en-US" sz="28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Arial"/>
            </a:endParaRPr>
          </a:p>
          <a:p>
            <a:pPr marL="385762" lvl="0" indent="-385762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Others</a:t>
            </a: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62667-F38A-A946-985C-72DB1AC9A808}"/>
              </a:ext>
            </a:extLst>
          </p:cNvPr>
          <p:cNvSpPr txBox="1"/>
          <p:nvPr/>
        </p:nvSpPr>
        <p:spPr>
          <a:xfrm>
            <a:off x="6339582" y="3171623"/>
            <a:ext cx="197746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MY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Dialogue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Picture 9" descr="SCT_Logo_EN_rgb_co.png">
            <a:extLst>
              <a:ext uri="{FF2B5EF4-FFF2-40B4-BE49-F238E27FC236}">
                <a16:creationId xmlns:a16="http://schemas.microsoft.com/office/drawing/2014/main" id="{8C8A284D-4CB7-D542-B168-375F396159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2334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EF38C9-9A53-D246-9D88-85D279621C9B}"/>
              </a:ext>
            </a:extLst>
          </p:cNvPr>
          <p:cNvSpPr/>
          <p:nvPr/>
        </p:nvSpPr>
        <p:spPr>
          <a:xfrm>
            <a:off x="0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84" name="Shape 784"/>
          <p:cNvSpPr/>
          <p:nvPr/>
        </p:nvSpPr>
        <p:spPr>
          <a:xfrm>
            <a:off x="464732" y="1397559"/>
            <a:ext cx="3965944" cy="248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385762" lvl="0" indent="-385762">
              <a:spcBef>
                <a:spcPts val="500"/>
              </a:spcBef>
              <a:buSzPct val="100000"/>
              <a:buFont typeface="Arial"/>
              <a:buChar char="•"/>
            </a:pP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Int</a:t>
            </a:r>
            <a:r>
              <a:rPr lang="en-US"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ra</a:t>
            </a: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-cultural</a:t>
            </a:r>
          </a:p>
          <a:p>
            <a:pPr marL="385762" lvl="0" indent="-385762">
              <a:spcBef>
                <a:spcPts val="500"/>
              </a:spcBef>
              <a:buSzPct val="100000"/>
              <a:buFont typeface="Arial"/>
              <a:buChar char="•"/>
            </a:pP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Int</a:t>
            </a:r>
            <a:r>
              <a:rPr lang="en-US"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ra</a:t>
            </a: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-religious</a:t>
            </a:r>
          </a:p>
          <a:p>
            <a:pPr marL="385762" lvl="0" indent="-385762">
              <a:spcBef>
                <a:spcPts val="500"/>
              </a:spcBef>
              <a:buSzPct val="100000"/>
              <a:buFont typeface="Arial"/>
              <a:buChar char="•"/>
            </a:pP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Int</a:t>
            </a:r>
            <a:r>
              <a:rPr lang="en-US"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ra</a:t>
            </a: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-worldview</a:t>
            </a:r>
          </a:p>
          <a:p>
            <a:pPr marL="385762" lvl="0" indent="-385762">
              <a:spcBef>
                <a:spcPts val="500"/>
              </a:spcBef>
              <a:buSzPct val="100000"/>
              <a:buFont typeface="Arial"/>
              <a:buChar char="•"/>
            </a:pP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In</a:t>
            </a:r>
            <a:r>
              <a:rPr lang="en-US"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tra</a:t>
            </a: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-generational</a:t>
            </a:r>
            <a:endParaRPr lang="en-US" sz="28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Arial"/>
            </a:endParaRPr>
          </a:p>
          <a:p>
            <a:pPr marL="385762" lvl="0" indent="-385762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Others</a:t>
            </a:r>
            <a:r>
              <a:rPr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62667-F38A-A946-985C-72DB1AC9A808}"/>
              </a:ext>
            </a:extLst>
          </p:cNvPr>
          <p:cNvSpPr txBox="1"/>
          <p:nvPr/>
        </p:nvSpPr>
        <p:spPr>
          <a:xfrm>
            <a:off x="6339582" y="3171623"/>
            <a:ext cx="197746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MY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Dialogue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Picture 9" descr="SCT_Logo_EN_rgb_co.png">
            <a:extLst>
              <a:ext uri="{FF2B5EF4-FFF2-40B4-BE49-F238E27FC236}">
                <a16:creationId xmlns:a16="http://schemas.microsoft.com/office/drawing/2014/main" id="{8C8A284D-4CB7-D542-B168-375F396159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784">
            <a:extLst>
              <a:ext uri="{FF2B5EF4-FFF2-40B4-BE49-F238E27FC236}">
                <a16:creationId xmlns:a16="http://schemas.microsoft.com/office/drawing/2014/main" id="{6696FA05-B760-8A47-A9C7-3CA6BC808288}"/>
              </a:ext>
            </a:extLst>
          </p:cNvPr>
          <p:cNvSpPr/>
          <p:nvPr/>
        </p:nvSpPr>
        <p:spPr>
          <a:xfrm>
            <a:off x="464732" y="404591"/>
            <a:ext cx="3965944" cy="931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lvl="0">
              <a:spcBef>
                <a:spcPts val="500"/>
              </a:spcBef>
              <a:buSzPct val="100000"/>
            </a:pPr>
            <a:r>
              <a:rPr lang="en-US"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rPr>
              <a:t>Dialogue is also applicable…</a:t>
            </a:r>
            <a:endParaRPr sz="28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6794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" grpId="0" build="p" animBg="1"/>
      <p:bldP spid="6" grpId="1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3022-B0DE-FE4E-9DF1-2422E277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0" y="1824038"/>
            <a:ext cx="4305300" cy="993776"/>
          </a:xfrm>
        </p:spPr>
        <p:txBody>
          <a:bodyPr/>
          <a:lstStyle/>
          <a:p>
            <a:pPr algn="ctr"/>
            <a:r>
              <a:rPr lang="en-GB" sz="3200" b="1" dirty="0"/>
              <a:t>Let’s practice Dialogue</a:t>
            </a:r>
          </a:p>
        </p:txBody>
      </p:sp>
      <p:pic>
        <p:nvPicPr>
          <p:cNvPr id="3" name="Picture 2" descr="SCT_Logo_EN_rgb_co.png">
            <a:extLst>
              <a:ext uri="{FF2B5EF4-FFF2-40B4-BE49-F238E27FC236}">
                <a16:creationId xmlns:a16="http://schemas.microsoft.com/office/drawing/2014/main" id="{AEE5104B-0AA5-B64B-981D-90168A706F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081074"/>
      </p:ext>
    </p:extLst>
  </p:cSld>
  <p:clrMapOvr>
    <a:masterClrMapping/>
  </p:clrMapOvr>
  <p:transition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B52BEE-D4D0-0F4E-8E05-56754F1E498D}"/>
              </a:ext>
            </a:extLst>
          </p:cNvPr>
          <p:cNvSpPr/>
          <p:nvPr/>
        </p:nvSpPr>
        <p:spPr>
          <a:xfrm>
            <a:off x="4405727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3" name="Shape 793"/>
          <p:cNvSpPr/>
          <p:nvPr/>
        </p:nvSpPr>
        <p:spPr>
          <a:xfrm>
            <a:off x="360217" y="1227916"/>
            <a:ext cx="4817837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 defTabSz="914400"/>
            <a:r>
              <a:rPr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Ten Principles of Dialogue</a:t>
            </a:r>
            <a:br>
              <a:rPr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sz="3600" b="1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794" name="Shape 794"/>
          <p:cNvSpPr/>
          <p:nvPr/>
        </p:nvSpPr>
        <p:spPr>
          <a:xfrm>
            <a:off x="4612948" y="222877"/>
            <a:ext cx="4338085" cy="4685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342900" lvl="0" indent="-342900">
              <a:spcBef>
                <a:spcPts val="40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E</a:t>
            </a:r>
            <a:r>
              <a:rPr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stablish the safe environment, </a:t>
            </a:r>
          </a:p>
          <a:p>
            <a:pPr marL="342900" lvl="0" indent="-342900">
              <a:spcBef>
                <a:spcPts val="40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A</a:t>
            </a:r>
            <a:r>
              <a:rPr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pproach dialogue with a learning attitude,</a:t>
            </a:r>
          </a:p>
          <a:p>
            <a:pPr marL="342900" lvl="0" indent="-342900">
              <a:spcBef>
                <a:spcPts val="40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A</a:t>
            </a:r>
            <a:r>
              <a:rPr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gree on the purpose,</a:t>
            </a:r>
          </a:p>
          <a:p>
            <a:pPr marL="342900" lvl="0" indent="-342900">
              <a:spcBef>
                <a:spcPts val="40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S</a:t>
            </a:r>
            <a:r>
              <a:rPr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et the ground rules,</a:t>
            </a:r>
          </a:p>
          <a:p>
            <a:pPr marL="342900" lvl="0" indent="-342900">
              <a:spcBef>
                <a:spcPts val="40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T</a:t>
            </a:r>
            <a:r>
              <a:rPr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ake risk, surface feelings and confront perceptions,</a:t>
            </a:r>
          </a:p>
          <a:p>
            <a:pPr marL="342900" lvl="0" indent="-342900">
              <a:spcBef>
                <a:spcPts val="40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T</a:t>
            </a:r>
            <a:r>
              <a:rPr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he relationship comes first,</a:t>
            </a:r>
          </a:p>
          <a:p>
            <a:pPr marL="342900" lvl="0" indent="-342900">
              <a:spcBef>
                <a:spcPts val="40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G</a:t>
            </a:r>
            <a:r>
              <a:rPr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radually address the hard questions and gradually depart them,</a:t>
            </a:r>
          </a:p>
          <a:p>
            <a:pPr marL="342900" lvl="0" indent="-342900">
              <a:spcBef>
                <a:spcPts val="40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D</a:t>
            </a:r>
            <a:r>
              <a:rPr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o not quit or avoid the difficult issues,</a:t>
            </a:r>
          </a:p>
          <a:p>
            <a:pPr marL="342900" lvl="0" indent="-342900">
              <a:spcBef>
                <a:spcPts val="40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E</a:t>
            </a:r>
            <a:r>
              <a:rPr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xpect to be changed,</a:t>
            </a:r>
          </a:p>
          <a:p>
            <a:pPr marL="342900" lvl="0" indent="-342900">
              <a:spcBef>
                <a:spcPts val="40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B</a:t>
            </a:r>
            <a:r>
              <a:rPr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ring the change to others.</a:t>
            </a: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C9C3383C-1F41-504B-BBC8-AFDB8A31E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8873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2A03EA-E2CA-DF4E-B40A-62CD6BA9AB2F}"/>
              </a:ext>
            </a:extLst>
          </p:cNvPr>
          <p:cNvSpPr/>
          <p:nvPr/>
        </p:nvSpPr>
        <p:spPr>
          <a:xfrm>
            <a:off x="4405727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23" name="Shape 823"/>
          <p:cNvSpPr>
            <a:spLocks noGrp="1"/>
          </p:cNvSpPr>
          <p:nvPr>
            <p:ph type="title" idx="4294967295"/>
          </p:nvPr>
        </p:nvSpPr>
        <p:spPr>
          <a:xfrm>
            <a:off x="857251" y="750532"/>
            <a:ext cx="2694023" cy="332838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 dirty="0">
                <a:solidFill>
                  <a:schemeClr val="bg1"/>
                </a:solidFill>
              </a:rPr>
              <a:t>Establish Ground Rules for Dialogue Groups</a:t>
            </a:r>
          </a:p>
        </p:txBody>
      </p:sp>
      <p:sp>
        <p:nvSpPr>
          <p:cNvPr id="824" name="Shape 824"/>
          <p:cNvSpPr/>
          <p:nvPr/>
        </p:nvSpPr>
        <p:spPr>
          <a:xfrm>
            <a:off x="4823519" y="435935"/>
            <a:ext cx="3711636" cy="4255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/>
          </a:bodyPr>
          <a:lstStyle/>
          <a:p>
            <a:pPr marL="454025" lvl="0" indent="-358775" defTabSz="877823">
              <a:lnSpc>
                <a:spcPct val="110000"/>
              </a:lnSpc>
              <a:buSzPct val="80000"/>
              <a:buFont typeface="+mj-lt"/>
              <a:buAutoNum type="arabicPeriod"/>
            </a:pPr>
            <a:r>
              <a:rPr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Confidentiality</a:t>
            </a:r>
          </a:p>
          <a:p>
            <a:pPr marL="454025" lvl="0" indent="-358775" defTabSz="877823">
              <a:lnSpc>
                <a:spcPct val="110000"/>
              </a:lnSpc>
              <a:buSzPct val="80000"/>
              <a:buFont typeface="+mj-lt"/>
              <a:buAutoNum type="arabicPeriod"/>
            </a:pPr>
            <a:r>
              <a:rPr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Respect difference</a:t>
            </a:r>
          </a:p>
          <a:p>
            <a:pPr marL="454025" lvl="0" indent="-358775" defTabSz="877823">
              <a:lnSpc>
                <a:spcPct val="110000"/>
              </a:lnSpc>
              <a:buSzPct val="80000"/>
              <a:buFont typeface="+mj-lt"/>
              <a:buAutoNum type="arabicPeriod"/>
            </a:pPr>
            <a:r>
              <a:rPr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 interrupting</a:t>
            </a:r>
          </a:p>
          <a:p>
            <a:pPr marL="454025" lvl="0" indent="-358775" defTabSz="877823">
              <a:lnSpc>
                <a:spcPct val="110000"/>
              </a:lnSpc>
              <a:buSzPct val="80000"/>
              <a:buFont typeface="+mj-lt"/>
              <a:buAutoNum type="arabicPeriod"/>
            </a:pPr>
            <a:r>
              <a:rPr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Equal time – equal space</a:t>
            </a:r>
          </a:p>
          <a:p>
            <a:pPr marL="454025" lvl="0" indent="-358775" defTabSz="877823">
              <a:lnSpc>
                <a:spcPct val="110000"/>
              </a:lnSpc>
              <a:buSzPct val="80000"/>
              <a:buFont typeface="+mj-lt"/>
              <a:buAutoNum type="arabicPeriod"/>
            </a:pPr>
            <a:r>
              <a:rPr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 advice</a:t>
            </a:r>
          </a:p>
          <a:p>
            <a:pPr marL="454025" lvl="0" indent="-358775" defTabSz="877823">
              <a:lnSpc>
                <a:spcPct val="110000"/>
              </a:lnSpc>
              <a:buSzPct val="80000"/>
              <a:buFont typeface="+mj-lt"/>
              <a:buAutoNum type="arabicPeriod"/>
            </a:pPr>
            <a:r>
              <a:rPr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Listen</a:t>
            </a:r>
          </a:p>
          <a:p>
            <a:pPr marL="454025" lvl="0" indent="-358775" defTabSz="877823">
              <a:lnSpc>
                <a:spcPct val="110000"/>
              </a:lnSpc>
              <a:buSzPct val="80000"/>
              <a:buFont typeface="+mj-lt"/>
              <a:buAutoNum type="arabicPeriod"/>
            </a:pPr>
            <a:r>
              <a:rPr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Speak in the first person – Use “I” statements</a:t>
            </a:r>
          </a:p>
          <a:p>
            <a:pPr marL="454025" lvl="0" indent="-358775" defTabSz="877823">
              <a:lnSpc>
                <a:spcPct val="110000"/>
              </a:lnSpc>
              <a:buSzPct val="80000"/>
              <a:buFont typeface="+mj-lt"/>
              <a:buAutoNum type="arabicPeriod"/>
            </a:pPr>
            <a:r>
              <a:rPr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Responsibility</a:t>
            </a:r>
          </a:p>
          <a:p>
            <a:pPr marL="454025" lvl="0" indent="-358775" defTabSz="877823">
              <a:lnSpc>
                <a:spcPct val="110000"/>
              </a:lnSpc>
              <a:buSzPct val="80000"/>
              <a:buFont typeface="+mj-lt"/>
              <a:buAutoNum type="arabicPeriod"/>
            </a:pPr>
            <a:r>
              <a:rPr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Disclosure</a:t>
            </a:r>
          </a:p>
          <a:p>
            <a:pPr marL="454025" lvl="0" indent="-358775" defTabSz="877823">
              <a:lnSpc>
                <a:spcPct val="110000"/>
              </a:lnSpc>
              <a:buSzPct val="80000"/>
              <a:buFont typeface="+mj-lt"/>
              <a:buAutoNum type="arabicPeriod"/>
            </a:pPr>
            <a:r>
              <a:rPr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Pass</a:t>
            </a: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836DAE11-9F25-9347-9DF4-3092BABAEF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23378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>
            <a:spLocks noGrp="1"/>
          </p:cNvSpPr>
          <p:nvPr>
            <p:ph type="title"/>
          </p:nvPr>
        </p:nvSpPr>
        <p:spPr>
          <a:xfrm>
            <a:off x="3128543" y="2366872"/>
            <a:ext cx="6398230" cy="192868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667512">
              <a:spcBef>
                <a:spcPts val="1300"/>
              </a:spcBef>
              <a:defRPr sz="2920"/>
            </a:lvl1pPr>
          </a:lstStyle>
          <a:p>
            <a:pPr lvl="0" algn="l">
              <a:defRPr sz="1800" b="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FFFFFF"/>
                </a:solidFill>
              </a:rPr>
              <a:t>Is Dialogue </a:t>
            </a:r>
            <a:br>
              <a:rPr lang="en-GB" sz="3600" b="1" dirty="0">
                <a:solidFill>
                  <a:srgbClr val="FFFFFF"/>
                </a:solidFill>
              </a:rPr>
            </a:br>
            <a:r>
              <a:rPr sz="3600" b="1" dirty="0">
                <a:solidFill>
                  <a:srgbClr val="FFFFFF"/>
                </a:solidFill>
              </a:rPr>
              <a:t>present in Scouting?</a:t>
            </a:r>
          </a:p>
        </p:txBody>
      </p:sp>
      <p:pic>
        <p:nvPicPr>
          <p:cNvPr id="5" name="Picture 4" descr="SCT_Logo_EN_rgb_co.png">
            <a:extLst>
              <a:ext uri="{FF2B5EF4-FFF2-40B4-BE49-F238E27FC236}">
                <a16:creationId xmlns:a16="http://schemas.microsoft.com/office/drawing/2014/main" id="{361C690C-3A1C-8348-837A-85F4EB8ED4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213544"/>
      </p:ext>
    </p:extLst>
  </p:cSld>
  <p:clrMapOvr>
    <a:masterClrMapping/>
  </p:clrMapOvr>
  <p:transition advClick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/>
          <p:nvPr/>
        </p:nvSpPr>
        <p:spPr>
          <a:xfrm>
            <a:off x="3846000" y="2722209"/>
            <a:ext cx="864097" cy="66555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21793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pSp>
        <p:nvGrpSpPr>
          <p:cNvPr id="939" name="Group 939"/>
          <p:cNvGrpSpPr/>
          <p:nvPr/>
        </p:nvGrpSpPr>
        <p:grpSpPr>
          <a:xfrm>
            <a:off x="4131326" y="1733310"/>
            <a:ext cx="4805273" cy="1668475"/>
            <a:chOff x="-421438" y="-717388"/>
            <a:chExt cx="4805272" cy="1668472"/>
          </a:xfrm>
        </p:grpSpPr>
        <p:grpSp>
          <p:nvGrpSpPr>
            <p:cNvPr id="937" name="Group 937"/>
            <p:cNvGrpSpPr/>
            <p:nvPr/>
          </p:nvGrpSpPr>
          <p:grpSpPr>
            <a:xfrm>
              <a:off x="251518" y="106106"/>
              <a:ext cx="3897611" cy="844978"/>
              <a:chOff x="-202313" y="106106"/>
              <a:chExt cx="3897609" cy="844977"/>
            </a:xfrm>
          </p:grpSpPr>
          <p:sp>
            <p:nvSpPr>
              <p:cNvPr id="935" name="Shape 935"/>
              <p:cNvSpPr/>
              <p:nvPr/>
            </p:nvSpPr>
            <p:spPr>
              <a:xfrm>
                <a:off x="-202313" y="188759"/>
                <a:ext cx="3897609" cy="762324"/>
              </a:xfrm>
              <a:prstGeom prst="rect">
                <a:avLst/>
              </a:prstGeom>
              <a:solidFill>
                <a:srgbClr val="5217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400">
                  <a:lnSpc>
                    <a:spcPct val="150000"/>
                  </a:lnSpc>
                  <a:defRPr sz="2400" b="1">
                    <a:solidFill>
                      <a:srgbClr val="622599"/>
                    </a:solidFill>
                  </a:defRPr>
                </a:pPr>
                <a:endParaRPr dirty="0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endParaRPr>
              </a:p>
            </p:txBody>
          </p:sp>
          <p:sp>
            <p:nvSpPr>
              <p:cNvPr id="936" name="Shape 936"/>
              <p:cNvSpPr/>
              <p:nvPr/>
            </p:nvSpPr>
            <p:spPr>
              <a:xfrm>
                <a:off x="-202313" y="106106"/>
                <a:ext cx="3897609" cy="724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lnSpc>
                    <a:spcPct val="150000"/>
                  </a:lnSpc>
                  <a:defRPr sz="3600" b="1">
                    <a:solidFill>
                      <a:srgbClr val="FFFFFF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effectLst/>
                  </a:defRPr>
                </a:pPr>
                <a:r>
                  <a:rPr lang="en-MY" sz="3600" b="0" dirty="0">
                    <a:solidFill>
                      <a:srgbClr val="FFFFFF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Dialogical </a:t>
                </a:r>
              </a:p>
            </p:txBody>
          </p:sp>
        </p:grpSp>
        <p:sp>
          <p:nvSpPr>
            <p:cNvPr id="938" name="Shape 938"/>
            <p:cNvSpPr/>
            <p:nvPr/>
          </p:nvSpPr>
          <p:spPr>
            <a:xfrm>
              <a:off x="-421438" y="-717388"/>
              <a:ext cx="4805272" cy="553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lnSpc>
                  <a:spcPct val="150000"/>
                </a:lnSpc>
                <a:defRPr sz="4400" b="1">
                  <a:solidFill>
                    <a:srgbClr val="EE8B7E"/>
                  </a:solidFill>
                  <a:effectLst>
                    <a:outerShdw blurRad="50800" dist="38100" dir="2700000" rotWithShape="0">
                      <a:srgbClr val="000000">
                        <a:alpha val="40000"/>
                      </a:srgbClr>
                    </a:outerShdw>
                  </a:effectLst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 algn="l" defTabSz="914400" rtl="0">
                <a:lnSpc>
                  <a:spcPct val="100000"/>
                </a:lnSpc>
                <a:defRPr sz="1800" b="0">
                  <a:solidFill>
                    <a:srgbClr val="000000"/>
                  </a:solidFill>
                  <a:effectLst/>
                </a:defRPr>
              </a:pPr>
              <a:endParaRPr sz="3600" dirty="0">
                <a:solidFill>
                  <a:srgbClr val="7030A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Verdana"/>
              </a:endParaRPr>
            </a:p>
          </p:txBody>
        </p:sp>
      </p:grpSp>
      <p:pic>
        <p:nvPicPr>
          <p:cNvPr id="14" name="Picture 13" descr="SCT_Logo_EN_rgb_co.png">
            <a:extLst>
              <a:ext uri="{FF2B5EF4-FFF2-40B4-BE49-F238E27FC236}">
                <a16:creationId xmlns:a16="http://schemas.microsoft.com/office/drawing/2014/main" id="{F65766F8-62A5-DE42-A77F-C44D692253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F39D3D-9E5F-7144-8015-38D215E248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21" y="866082"/>
            <a:ext cx="2700301" cy="27003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41C071-FE9E-ED4F-B82E-94C6DD46A37F}"/>
              </a:ext>
            </a:extLst>
          </p:cNvPr>
          <p:cNvSpPr/>
          <p:nvPr/>
        </p:nvSpPr>
        <p:spPr>
          <a:xfrm>
            <a:off x="1656669" y="3648257"/>
            <a:ext cx="100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F48EE-1B90-2140-9AB2-93E9CAF82E76}"/>
              </a:ext>
            </a:extLst>
          </p:cNvPr>
          <p:cNvSpPr/>
          <p:nvPr/>
        </p:nvSpPr>
        <p:spPr>
          <a:xfrm>
            <a:off x="4804282" y="1146633"/>
            <a:ext cx="40722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00000"/>
              </a:lnSpc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Dialogue for Peace </a:t>
            </a:r>
          </a:p>
          <a:p>
            <a:pPr lvl="0" algn="l">
              <a:lnSpc>
                <a:spcPct val="100000"/>
              </a:lnSpc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help Scouts to become aware and</a:t>
            </a:r>
          </a:p>
        </p:txBody>
      </p:sp>
    </p:spTree>
    <p:extLst>
      <p:ext uri="{BB962C8B-B14F-4D97-AF65-F5344CB8AC3E}">
        <p14:creationId xmlns:p14="http://schemas.microsoft.com/office/powerpoint/2010/main" val="2898134005"/>
      </p:ext>
    </p:extLst>
  </p:cSld>
  <p:clrMapOvr>
    <a:masterClrMapping/>
  </p:clrMapOvr>
  <p:transition advClick="0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" grpId="0" animBg="1" advAuto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1">
            <a:extLst>
              <a:ext uri="{FF2B5EF4-FFF2-40B4-BE49-F238E27FC236}">
                <a16:creationId xmlns:a16="http://schemas.microsoft.com/office/drawing/2014/main" id="{BF838566-B69C-5A47-937B-AF822EDB4E04}"/>
              </a:ext>
            </a:extLst>
          </p:cNvPr>
          <p:cNvSpPr txBox="1">
            <a:spLocks/>
          </p:cNvSpPr>
          <p:nvPr/>
        </p:nvSpPr>
        <p:spPr bwMode="auto">
          <a:xfrm>
            <a:off x="5613399" y="1706100"/>
            <a:ext cx="3195915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r"/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Dialogue for </a:t>
            </a:r>
          </a:p>
          <a:p>
            <a:pPr lvl="0" algn="r"/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Peace Programme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8840D4-F1EF-4D48-BC8E-A6C56D3B9B12}"/>
              </a:ext>
            </a:extLst>
          </p:cNvPr>
          <p:cNvSpPr/>
          <p:nvPr/>
        </p:nvSpPr>
        <p:spPr>
          <a:xfrm>
            <a:off x="7433125" y="3606686"/>
            <a:ext cx="1998007" cy="314350"/>
          </a:xfrm>
          <a:prstGeom prst="rect">
            <a:avLst/>
          </a:prstGeom>
          <a:solidFill>
            <a:srgbClr val="AABA0A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pitchFamily="2" charset="0"/>
                <a:ea typeface="+mn-ea"/>
                <a:cs typeface="+mn-cs"/>
              </a:rPr>
              <a:t>YOUTH PROGRAMME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Book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677C8C-8D37-E644-BC75-58C5620BEB1F}"/>
              </a:ext>
            </a:extLst>
          </p:cNvPr>
          <p:cNvSpPr/>
          <p:nvPr/>
        </p:nvSpPr>
        <p:spPr>
          <a:xfrm>
            <a:off x="4405727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44" name="Shape 944"/>
          <p:cNvSpPr>
            <a:spLocks noGrp="1"/>
          </p:cNvSpPr>
          <p:nvPr>
            <p:ph type="title" idx="4294967295"/>
          </p:nvPr>
        </p:nvSpPr>
        <p:spPr>
          <a:xfrm>
            <a:off x="4601776" y="1238868"/>
            <a:ext cx="4326467" cy="959459"/>
          </a:xfrm>
          <a:prstGeom prst="rect">
            <a:avLst/>
          </a:prstGeom>
          <a:solidFill>
            <a:srgbClr val="521793"/>
          </a:solidFill>
        </p:spPr>
        <p:txBody>
          <a:bodyPr anchor="t">
            <a:normAutofit fontScale="90000"/>
          </a:bodyPr>
          <a:lstStyle>
            <a:lvl1pPr algn="ctr">
              <a:lnSpc>
                <a:spcPct val="150000"/>
              </a:lnSpc>
              <a:defRPr sz="44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MY" sz="4400" b="1" dirty="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rPr>
              <a:t>Dialogical</a:t>
            </a:r>
            <a:r>
              <a:rPr sz="4400" b="1" dirty="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946" name="Shape 946"/>
          <p:cNvSpPr/>
          <p:nvPr/>
        </p:nvSpPr>
        <p:spPr>
          <a:xfrm>
            <a:off x="4098010" y="2080652"/>
            <a:ext cx="5334001" cy="724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lnSpc>
                <a:spcPct val="150000"/>
              </a:lnSpc>
              <a:defRPr sz="2800" b="1">
                <a:solidFill>
                  <a:srgbClr val="EE8B7E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MY" sz="3600" b="0" dirty="0">
                <a:solidFill>
                  <a:schemeClr val="bg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Global Active </a:t>
            </a:r>
            <a:r>
              <a:rPr lang="en-MY" sz="3600" b="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</a:t>
            </a:r>
            <a:r>
              <a:rPr lang="en-MY" sz="3600" b="0" dirty="0">
                <a:solidFill>
                  <a:schemeClr val="bg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itizen</a:t>
            </a: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FED0E0E6-B0F1-4340-8CA7-352035F017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3921BC-11F3-3A4D-8579-E4FDF257B57C}"/>
              </a:ext>
            </a:extLst>
          </p:cNvPr>
          <p:cNvSpPr/>
          <p:nvPr/>
        </p:nvSpPr>
        <p:spPr>
          <a:xfrm>
            <a:off x="5358830" y="2804761"/>
            <a:ext cx="25699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MY" sz="54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SCOUT</a:t>
            </a:r>
          </a:p>
        </p:txBody>
      </p:sp>
    </p:spTree>
    <p:extLst>
      <p:ext uri="{BB962C8B-B14F-4D97-AF65-F5344CB8AC3E}">
        <p14:creationId xmlns:p14="http://schemas.microsoft.com/office/powerpoint/2010/main" val="89333650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" grpId="0" animBg="1"/>
      <p:bldP spid="946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roup 959"/>
          <p:cNvGrpSpPr/>
          <p:nvPr/>
        </p:nvGrpSpPr>
        <p:grpSpPr>
          <a:xfrm>
            <a:off x="179512" y="1654038"/>
            <a:ext cx="3153892" cy="2604296"/>
            <a:chOff x="0" y="-31798"/>
            <a:chExt cx="3153890" cy="2604295"/>
          </a:xfrm>
        </p:grpSpPr>
        <p:sp>
          <p:nvSpPr>
            <p:cNvPr id="954" name="Shape 954"/>
            <p:cNvSpPr/>
            <p:nvPr/>
          </p:nvSpPr>
          <p:spPr>
            <a:xfrm>
              <a:off x="0" y="1152471"/>
              <a:ext cx="1367119" cy="134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457200" rtl="0"/>
              <a:endParaRPr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grpSp>
          <p:nvGrpSpPr>
            <p:cNvPr id="957" name="Group 957"/>
            <p:cNvGrpSpPr/>
            <p:nvPr/>
          </p:nvGrpSpPr>
          <p:grpSpPr>
            <a:xfrm>
              <a:off x="216024" y="-31798"/>
              <a:ext cx="2748805" cy="936488"/>
              <a:chOff x="0" y="-31798"/>
              <a:chExt cx="2748803" cy="936487"/>
            </a:xfrm>
          </p:grpSpPr>
          <p:sp>
            <p:nvSpPr>
              <p:cNvPr id="955" name="Shape 955"/>
              <p:cNvSpPr/>
              <p:nvPr/>
            </p:nvSpPr>
            <p:spPr>
              <a:xfrm>
                <a:off x="19046" y="-31798"/>
                <a:ext cx="2729756" cy="4826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lnSpc>
                    <a:spcPct val="150000"/>
                  </a:lnSpc>
                  <a:defRPr sz="2400" b="1">
                    <a:solidFill>
                      <a:srgbClr val="6F27A9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400" b="0" dirty="0">
                    <a:solidFill>
                      <a:schemeClr val="bg1"/>
                    </a:solidFill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PERSONAL</a:t>
                </a:r>
              </a:p>
            </p:txBody>
          </p:sp>
          <p:sp>
            <p:nvSpPr>
              <p:cNvPr id="956" name="Shape 956"/>
              <p:cNvSpPr/>
              <p:nvPr/>
            </p:nvSpPr>
            <p:spPr>
              <a:xfrm>
                <a:off x="0" y="535357"/>
                <a:ext cx="2748803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sz="1200" b="1">
                    <a:solidFill>
                      <a:srgbClr val="6F27A9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en-MY" sz="1200" b="0" dirty="0">
                    <a:solidFill>
                      <a:schemeClr val="bg1"/>
                    </a:solidFill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1 badge for each age section implemented by unit leader</a:t>
                </a:r>
              </a:p>
            </p:txBody>
          </p:sp>
        </p:grpSp>
        <p:pic>
          <p:nvPicPr>
            <p:cNvPr id="958" name="image91.png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4977" y="1173946"/>
              <a:ext cx="1758913" cy="1398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4" name="Group 964"/>
          <p:cNvGrpSpPr/>
          <p:nvPr/>
        </p:nvGrpSpPr>
        <p:grpSpPr>
          <a:xfrm>
            <a:off x="3279990" y="1648214"/>
            <a:ext cx="2828376" cy="2585762"/>
            <a:chOff x="0" y="-31797"/>
            <a:chExt cx="2828375" cy="2585760"/>
          </a:xfrm>
        </p:grpSpPr>
        <p:grpSp>
          <p:nvGrpSpPr>
            <p:cNvPr id="962" name="Group 962"/>
            <p:cNvGrpSpPr/>
            <p:nvPr/>
          </p:nvGrpSpPr>
          <p:grpSpPr>
            <a:xfrm>
              <a:off x="0" y="-31797"/>
              <a:ext cx="2828375" cy="828678"/>
              <a:chOff x="0" y="-31797"/>
              <a:chExt cx="2828374" cy="828677"/>
            </a:xfrm>
          </p:grpSpPr>
          <p:sp>
            <p:nvSpPr>
              <p:cNvPr id="960" name="Shape 960"/>
              <p:cNvSpPr/>
              <p:nvPr/>
            </p:nvSpPr>
            <p:spPr>
              <a:xfrm>
                <a:off x="0" y="-31797"/>
                <a:ext cx="2828374" cy="4826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lnSpc>
                    <a:spcPct val="150000"/>
                  </a:lnSpc>
                  <a:defRPr sz="2400" b="1">
                    <a:solidFill>
                      <a:srgbClr val="6F27A9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en-MY" sz="2400" b="0" dirty="0">
                    <a:solidFill>
                      <a:schemeClr val="bg1"/>
                    </a:solidFill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Facilitator</a:t>
                </a:r>
              </a:p>
            </p:txBody>
          </p:sp>
          <p:sp>
            <p:nvSpPr>
              <p:cNvPr id="961" name="Shape 961"/>
              <p:cNvSpPr/>
              <p:nvPr/>
            </p:nvSpPr>
            <p:spPr>
              <a:xfrm>
                <a:off x="1" y="427549"/>
                <a:ext cx="2692722" cy="3693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sz="1200" b="1">
                    <a:solidFill>
                      <a:srgbClr val="6F27A9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en-MY" sz="1200" b="0" dirty="0">
                    <a:solidFill>
                      <a:schemeClr val="bg1"/>
                    </a:solidFill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Rovers and scout leaders implemented by NSO/region</a:t>
                </a:r>
              </a:p>
            </p:txBody>
          </p:sp>
        </p:grpSp>
        <p:pic>
          <p:nvPicPr>
            <p:cNvPr id="963" name="image92.png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325" y="1219280"/>
              <a:ext cx="1686777" cy="1334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9" name="Group 969"/>
          <p:cNvGrpSpPr/>
          <p:nvPr/>
        </p:nvGrpSpPr>
        <p:grpSpPr>
          <a:xfrm>
            <a:off x="6108362" y="1662073"/>
            <a:ext cx="2640105" cy="2611412"/>
            <a:chOff x="0" y="-31797"/>
            <a:chExt cx="2640104" cy="2611411"/>
          </a:xfrm>
        </p:grpSpPr>
        <p:grpSp>
          <p:nvGrpSpPr>
            <p:cNvPr id="967" name="Group 967"/>
            <p:cNvGrpSpPr/>
            <p:nvPr/>
          </p:nvGrpSpPr>
          <p:grpSpPr>
            <a:xfrm>
              <a:off x="0" y="-31797"/>
              <a:ext cx="2640104" cy="843572"/>
              <a:chOff x="0" y="-31797"/>
              <a:chExt cx="2640103" cy="843571"/>
            </a:xfrm>
          </p:grpSpPr>
          <p:sp>
            <p:nvSpPr>
              <p:cNvPr id="965" name="Shape 965"/>
              <p:cNvSpPr/>
              <p:nvPr/>
            </p:nvSpPr>
            <p:spPr>
              <a:xfrm>
                <a:off x="1" y="-31797"/>
                <a:ext cx="2640102" cy="4826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lnSpc>
                    <a:spcPct val="150000"/>
                  </a:lnSpc>
                  <a:defRPr sz="2400" b="1">
                    <a:solidFill>
                      <a:srgbClr val="6F27A9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en-MY" sz="2400" b="0" dirty="0">
                    <a:solidFill>
                      <a:schemeClr val="bg1"/>
                    </a:solidFill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Trainer</a:t>
                </a:r>
              </a:p>
            </p:txBody>
          </p:sp>
          <p:sp>
            <p:nvSpPr>
              <p:cNvPr id="966" name="Shape 966"/>
              <p:cNvSpPr/>
              <p:nvPr/>
            </p:nvSpPr>
            <p:spPr>
              <a:xfrm>
                <a:off x="0" y="442442"/>
                <a:ext cx="2640102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sz="1200" b="1">
                    <a:solidFill>
                      <a:srgbClr val="6F27A9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en-MY" sz="1200" b="0" dirty="0">
                    <a:solidFill>
                      <a:schemeClr val="bg1"/>
                    </a:solidFill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Rovers and scout leaders implemented by NSO/region</a:t>
                </a:r>
              </a:p>
            </p:txBody>
          </p:sp>
        </p:grpSp>
        <p:pic>
          <p:nvPicPr>
            <p:cNvPr id="968" name="image93.png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791" y="1165912"/>
              <a:ext cx="1735382" cy="1413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" name="Picture 20" descr="SCT_Logo_EN_rgb_co.png">
            <a:extLst>
              <a:ext uri="{FF2B5EF4-FFF2-40B4-BE49-F238E27FC236}">
                <a16:creationId xmlns:a16="http://schemas.microsoft.com/office/drawing/2014/main" id="{115E1198-4134-9D47-9B0B-9F5ED38207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4DF605-6542-C84A-962E-1F0E84002181}"/>
              </a:ext>
            </a:extLst>
          </p:cNvPr>
          <p:cNvSpPr txBox="1"/>
          <p:nvPr/>
        </p:nvSpPr>
        <p:spPr>
          <a:xfrm>
            <a:off x="414582" y="281894"/>
            <a:ext cx="539666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rPr>
              <a:t>Dialogue for Peace </a:t>
            </a:r>
            <a:b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rPr>
              <a:t>programme &amp; badge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64640642"/>
      </p:ext>
    </p:extLst>
  </p:cSld>
  <p:clrMapOvr>
    <a:masterClrMapping/>
  </p:clrMapOvr>
  <p:transition advClick="0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9" grpId="0" animBg="1" advAuto="0"/>
      <p:bldP spid="964" grpId="0" animBg="1" advAuto="0"/>
      <p:bldP spid="969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AE8C46-3710-C74C-B221-6641026C8780}"/>
              </a:ext>
            </a:extLst>
          </p:cNvPr>
          <p:cNvSpPr/>
          <p:nvPr/>
        </p:nvSpPr>
        <p:spPr>
          <a:xfrm>
            <a:off x="4405727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77" name="Group 977"/>
          <p:cNvGrpSpPr/>
          <p:nvPr/>
        </p:nvGrpSpPr>
        <p:grpSpPr>
          <a:xfrm>
            <a:off x="4679048" y="178831"/>
            <a:ext cx="3565359" cy="1028822"/>
            <a:chOff x="-655122" y="111389"/>
            <a:chExt cx="3565358" cy="1028821"/>
          </a:xfrm>
        </p:grpSpPr>
        <p:sp>
          <p:nvSpPr>
            <p:cNvPr id="975" name="Shape 975"/>
            <p:cNvSpPr/>
            <p:nvPr/>
          </p:nvSpPr>
          <p:spPr>
            <a:xfrm>
              <a:off x="-636075" y="111389"/>
              <a:ext cx="2729756" cy="4826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lnSpc>
                  <a:spcPct val="150000"/>
                </a:lnSpc>
                <a:defRPr sz="2400" b="1">
                  <a:solidFill>
                    <a:srgbClr val="6F27A9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 algn="l">
                <a:defRPr sz="1800" b="0">
                  <a:solidFill>
                    <a:srgbClr val="000000"/>
                  </a:solidFill>
                </a:defRPr>
              </a:pPr>
              <a:r>
                <a:rPr lang="en-MY" sz="2400" b="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Personal</a:t>
              </a:r>
            </a:p>
          </p:txBody>
        </p:sp>
        <p:sp>
          <p:nvSpPr>
            <p:cNvPr id="976" name="Shape 976"/>
            <p:cNvSpPr/>
            <p:nvPr/>
          </p:nvSpPr>
          <p:spPr>
            <a:xfrm>
              <a:off x="-655122" y="586212"/>
              <a:ext cx="3565358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1200" b="1">
                  <a:solidFill>
                    <a:srgbClr val="6F27A9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 algn="l">
                <a:defRPr sz="1800" b="0">
                  <a:solidFill>
                    <a:srgbClr val="000000"/>
                  </a:solidFill>
                </a:defRPr>
              </a:pPr>
              <a:r>
                <a:rPr lang="en-MY" sz="1800" b="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1 badge for each age section implemented by unit leader</a:t>
              </a:r>
            </a:p>
          </p:txBody>
        </p:sp>
      </p:grpSp>
      <p:pic>
        <p:nvPicPr>
          <p:cNvPr id="978" name="image91.ti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178" y="178831"/>
            <a:ext cx="1861745" cy="1480315"/>
          </a:xfrm>
          <a:prstGeom prst="rect">
            <a:avLst/>
          </a:prstGeom>
          <a:ln w="12700">
            <a:miter lim="400000"/>
          </a:ln>
        </p:spPr>
      </p:pic>
      <p:sp>
        <p:nvSpPr>
          <p:cNvPr id="979" name="Shape 979"/>
          <p:cNvSpPr/>
          <p:nvPr/>
        </p:nvSpPr>
        <p:spPr>
          <a:xfrm>
            <a:off x="4601923" y="1491629"/>
            <a:ext cx="4362566" cy="335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buClr>
                <a:schemeClr val="bg1"/>
              </a:buClr>
            </a:pPr>
            <a:r>
              <a:rPr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Overall Educational Objectives </a:t>
            </a:r>
          </a:p>
          <a:p>
            <a:pPr lvl="0">
              <a:buClr>
                <a:schemeClr val="bg1"/>
              </a:buClr>
            </a:pPr>
            <a:r>
              <a:rPr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 </a:t>
            </a:r>
          </a:p>
          <a:p>
            <a:pPr marL="152396" lvl="0" indent="-152396">
              <a:buClr>
                <a:schemeClr val="bg1"/>
              </a:buClr>
              <a:buSzPct val="100000"/>
              <a:buFont typeface="Arial"/>
              <a:buChar char="•"/>
            </a:pPr>
            <a:r>
              <a:rPr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Value the need of peace and dialogue in today’s world</a:t>
            </a:r>
          </a:p>
          <a:p>
            <a:pPr marL="152396" lvl="0" indent="-152396">
              <a:buClr>
                <a:schemeClr val="bg1"/>
              </a:buClr>
              <a:buSzPct val="100000"/>
              <a:buFont typeface="Arial"/>
              <a:buChar char="•"/>
            </a:pPr>
            <a:r>
              <a:rPr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Respect all mankind regardless of their faith, gender</a:t>
            </a:r>
            <a:r>
              <a:rPr lang="en-US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, </a:t>
            </a:r>
            <a:r>
              <a:rPr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age</a:t>
            </a:r>
            <a:r>
              <a:rPr lang="en-US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, ethnicity</a:t>
            </a:r>
            <a:r>
              <a:rPr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… etc.; and to be able to conduct a constructive dialogue with them</a:t>
            </a:r>
          </a:p>
          <a:p>
            <a:pPr marL="152396" lvl="0" indent="-152396">
              <a:buClr>
                <a:schemeClr val="bg1"/>
              </a:buClr>
              <a:buSzPct val="100000"/>
              <a:buFont typeface="Arial"/>
              <a:buChar char="•"/>
            </a:pPr>
            <a:r>
              <a:rPr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Applying principles of Dialogue as part of one’s value system.</a:t>
            </a:r>
          </a:p>
          <a:p>
            <a:pPr marL="152396" lvl="0" indent="-152396">
              <a:buClr>
                <a:schemeClr val="bg1"/>
              </a:buClr>
              <a:buSzPct val="100000"/>
              <a:buFont typeface="Arial"/>
              <a:buChar char="•"/>
            </a:pPr>
            <a:r>
              <a:rPr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Promote dialogue among peers and community as an essential value toward creating a better world.</a:t>
            </a:r>
          </a:p>
        </p:txBody>
      </p:sp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02D32417-2454-5142-B4A2-9E4B20E250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183C40-6E5A-534D-9794-7E297244FDE8}"/>
              </a:ext>
            </a:extLst>
          </p:cNvPr>
          <p:cNvSpPr/>
          <p:nvPr/>
        </p:nvSpPr>
        <p:spPr>
          <a:xfrm>
            <a:off x="321911" y="2291848"/>
            <a:ext cx="38900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Dialogue for Peace </a:t>
            </a:r>
            <a:b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badge</a:t>
            </a:r>
            <a:endParaRPr lang="en-GB" sz="36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74142"/>
      </p:ext>
    </p:extLst>
  </p:cSld>
  <p:clrMapOvr>
    <a:masterClrMapping/>
  </p:clrMapOvr>
  <p:transition advClick="0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1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AE8C46-3710-C74C-B221-6641026C8780}"/>
              </a:ext>
            </a:extLst>
          </p:cNvPr>
          <p:cNvSpPr/>
          <p:nvPr/>
        </p:nvSpPr>
        <p:spPr>
          <a:xfrm>
            <a:off x="4405727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77" name="Group 977"/>
          <p:cNvGrpSpPr/>
          <p:nvPr/>
        </p:nvGrpSpPr>
        <p:grpSpPr>
          <a:xfrm>
            <a:off x="4679048" y="178831"/>
            <a:ext cx="3565359" cy="1028822"/>
            <a:chOff x="-655122" y="111389"/>
            <a:chExt cx="3565358" cy="1028821"/>
          </a:xfrm>
        </p:grpSpPr>
        <p:sp>
          <p:nvSpPr>
            <p:cNvPr id="975" name="Shape 975"/>
            <p:cNvSpPr/>
            <p:nvPr/>
          </p:nvSpPr>
          <p:spPr>
            <a:xfrm>
              <a:off x="-636075" y="111389"/>
              <a:ext cx="2729756" cy="4826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lnSpc>
                  <a:spcPct val="150000"/>
                </a:lnSpc>
                <a:defRPr sz="2400" b="1">
                  <a:solidFill>
                    <a:srgbClr val="6F27A9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 algn="l">
                <a:defRPr sz="1800" b="0">
                  <a:solidFill>
                    <a:srgbClr val="000000"/>
                  </a:solidFill>
                </a:defRPr>
              </a:pPr>
              <a:r>
                <a:rPr lang="en-MY" sz="2400" b="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Personal</a:t>
              </a:r>
            </a:p>
          </p:txBody>
        </p:sp>
        <p:sp>
          <p:nvSpPr>
            <p:cNvPr id="976" name="Shape 976"/>
            <p:cNvSpPr/>
            <p:nvPr/>
          </p:nvSpPr>
          <p:spPr>
            <a:xfrm>
              <a:off x="-655122" y="586212"/>
              <a:ext cx="3565358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1200" b="1">
                  <a:solidFill>
                    <a:srgbClr val="6F27A9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 algn="l">
                <a:defRPr sz="1800" b="0">
                  <a:solidFill>
                    <a:srgbClr val="000000"/>
                  </a:solidFill>
                </a:defRPr>
              </a:pPr>
              <a:r>
                <a:rPr lang="en-MY" sz="1800" b="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1 badge for each age section implemented by unit leader</a:t>
              </a:r>
            </a:p>
          </p:txBody>
        </p:sp>
      </p:grpSp>
      <p:pic>
        <p:nvPicPr>
          <p:cNvPr id="978" name="image91.ti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178" y="178831"/>
            <a:ext cx="1861745" cy="1480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02D32417-2454-5142-B4A2-9E4B20E250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183C40-6E5A-534D-9794-7E297244FDE8}"/>
              </a:ext>
            </a:extLst>
          </p:cNvPr>
          <p:cNvSpPr/>
          <p:nvPr/>
        </p:nvSpPr>
        <p:spPr>
          <a:xfrm>
            <a:off x="321911" y="2556845"/>
            <a:ext cx="278794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Dialogue </a:t>
            </a:r>
            <a:b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 </a:t>
            </a:r>
            <a:b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&amp; badge</a:t>
            </a:r>
            <a:endParaRPr lang="en-GB" sz="36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3" name="Shape 989">
            <a:extLst>
              <a:ext uri="{FF2B5EF4-FFF2-40B4-BE49-F238E27FC236}">
                <a16:creationId xmlns:a16="http://schemas.microsoft.com/office/drawing/2014/main" id="{71A49A0C-8A02-7144-ABF7-5F4F606BC962}"/>
              </a:ext>
            </a:extLst>
          </p:cNvPr>
          <p:cNvSpPr/>
          <p:nvPr/>
        </p:nvSpPr>
        <p:spPr>
          <a:xfrm>
            <a:off x="4698095" y="2577729"/>
            <a:ext cx="2088234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solidFill>
                  <a:srgbClr val="00B0F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b="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Learn</a:t>
            </a:r>
          </a:p>
        </p:txBody>
      </p:sp>
      <p:sp>
        <p:nvSpPr>
          <p:cNvPr id="14" name="Shape 990">
            <a:extLst>
              <a:ext uri="{FF2B5EF4-FFF2-40B4-BE49-F238E27FC236}">
                <a16:creationId xmlns:a16="http://schemas.microsoft.com/office/drawing/2014/main" id="{9DE842C0-7D20-104F-86B8-D7F6D520E88D}"/>
              </a:ext>
            </a:extLst>
          </p:cNvPr>
          <p:cNvSpPr/>
          <p:nvPr/>
        </p:nvSpPr>
        <p:spPr>
          <a:xfrm>
            <a:off x="7650426" y="2586424"/>
            <a:ext cx="1224137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solidFill>
                  <a:srgbClr val="00B0F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b="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Do</a:t>
            </a:r>
          </a:p>
        </p:txBody>
      </p:sp>
      <p:sp>
        <p:nvSpPr>
          <p:cNvPr id="15" name="Shape 991">
            <a:extLst>
              <a:ext uri="{FF2B5EF4-FFF2-40B4-BE49-F238E27FC236}">
                <a16:creationId xmlns:a16="http://schemas.microsoft.com/office/drawing/2014/main" id="{3033EFEC-798B-204B-BC72-3B514E3D7411}"/>
              </a:ext>
            </a:extLst>
          </p:cNvPr>
          <p:cNvSpPr/>
          <p:nvPr/>
        </p:nvSpPr>
        <p:spPr>
          <a:xfrm>
            <a:off x="4698095" y="1748735"/>
            <a:ext cx="4617905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solidFill>
                  <a:srgbClr val="80808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b="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Easy Process</a:t>
            </a:r>
            <a:r>
              <a:rPr lang="en-GB" sz="4400" b="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:</a:t>
            </a:r>
            <a:endParaRPr sz="4400" b="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6" name="Shape 992">
            <a:extLst>
              <a:ext uri="{FF2B5EF4-FFF2-40B4-BE49-F238E27FC236}">
                <a16:creationId xmlns:a16="http://schemas.microsoft.com/office/drawing/2014/main" id="{C91E50D5-30FA-C443-B5EA-34662C22FD12}"/>
              </a:ext>
            </a:extLst>
          </p:cNvPr>
          <p:cNvSpPr/>
          <p:nvPr/>
        </p:nvSpPr>
        <p:spPr>
          <a:xfrm rot="10800000">
            <a:off x="6786329" y="2758067"/>
            <a:ext cx="572202" cy="48965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457200" rtl="0">
              <a:defRPr>
                <a:solidFill>
                  <a:srgbClr val="FFFFFF"/>
                </a:solidFill>
              </a:defRPr>
            </a:pPr>
            <a:endParaRPr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42934"/>
      </p:ext>
    </p:extLst>
  </p:cSld>
  <p:clrMapOvr>
    <a:masterClrMapping/>
  </p:clrMapOvr>
  <p:transition advClick="0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14" grpId="0" animBg="1" advAuto="0"/>
      <p:bldP spid="16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AE8C46-3710-C74C-B221-6641026C8780}"/>
              </a:ext>
            </a:extLst>
          </p:cNvPr>
          <p:cNvSpPr/>
          <p:nvPr/>
        </p:nvSpPr>
        <p:spPr>
          <a:xfrm>
            <a:off x="4405727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77" name="Group 977"/>
          <p:cNvGrpSpPr/>
          <p:nvPr/>
        </p:nvGrpSpPr>
        <p:grpSpPr>
          <a:xfrm>
            <a:off x="4679048" y="178831"/>
            <a:ext cx="3565359" cy="1582819"/>
            <a:chOff x="-655122" y="111389"/>
            <a:chExt cx="3565358" cy="1582817"/>
          </a:xfrm>
        </p:grpSpPr>
        <p:sp>
          <p:nvSpPr>
            <p:cNvPr id="975" name="Shape 975"/>
            <p:cNvSpPr/>
            <p:nvPr/>
          </p:nvSpPr>
          <p:spPr>
            <a:xfrm>
              <a:off x="-636075" y="111389"/>
              <a:ext cx="2729756" cy="4826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lnSpc>
                  <a:spcPct val="150000"/>
                </a:lnSpc>
                <a:defRPr sz="2400" b="1">
                  <a:solidFill>
                    <a:srgbClr val="6F27A9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 algn="l">
                <a:defRPr sz="1800" b="0">
                  <a:solidFill>
                    <a:srgbClr val="000000"/>
                  </a:solidFill>
                </a:defRPr>
              </a:pPr>
              <a:r>
                <a:rPr lang="en-MY" sz="2400" b="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Personal</a:t>
              </a:r>
            </a:p>
          </p:txBody>
        </p:sp>
        <p:sp>
          <p:nvSpPr>
            <p:cNvPr id="976" name="Shape 976"/>
            <p:cNvSpPr/>
            <p:nvPr/>
          </p:nvSpPr>
          <p:spPr>
            <a:xfrm>
              <a:off x="-655122" y="586211"/>
              <a:ext cx="3565358" cy="1107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14400">
                <a:defRPr sz="1200" b="1">
                  <a:solidFill>
                    <a:srgbClr val="6F27A9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algn="l">
                <a:defRPr sz="1800" b="0">
                  <a:solidFill>
                    <a:srgbClr val="000000"/>
                  </a:solidFill>
                </a:defRPr>
              </a:pPr>
              <a:r>
                <a:rPr lang="en-MY" sz="1800" b="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1 badge for each age section implemented by unit leader u</a:t>
              </a:r>
              <a:r>
                <a:rPr lang="en-MY" sz="18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sing the proposed learning objectives</a:t>
              </a:r>
            </a:p>
            <a:p>
              <a:pPr algn="l">
                <a:defRPr sz="1800" b="0">
                  <a:solidFill>
                    <a:srgbClr val="000000"/>
                  </a:solidFill>
                </a:defRPr>
              </a:pPr>
              <a:endParaRPr lang="en-MY" sz="1800" b="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pic>
        <p:nvPicPr>
          <p:cNvPr id="978" name="image91.ti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178" y="178831"/>
            <a:ext cx="1861745" cy="1480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02D32417-2454-5142-B4A2-9E4B20E250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183C40-6E5A-534D-9794-7E297244FDE8}"/>
              </a:ext>
            </a:extLst>
          </p:cNvPr>
          <p:cNvSpPr/>
          <p:nvPr/>
        </p:nvSpPr>
        <p:spPr>
          <a:xfrm>
            <a:off x="321911" y="2556845"/>
            <a:ext cx="278794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Dialogue </a:t>
            </a:r>
            <a:b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 </a:t>
            </a:r>
            <a:b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&amp; badge</a:t>
            </a:r>
            <a:endParaRPr lang="en-GB" sz="36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7" name="image94.png">
            <a:extLst>
              <a:ext uri="{FF2B5EF4-FFF2-40B4-BE49-F238E27FC236}">
                <a16:creationId xmlns:a16="http://schemas.microsoft.com/office/drawing/2014/main" id="{A125FDDC-52BC-AC42-9E63-3E5CB8020A16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7468">
            <a:off x="5904949" y="1998663"/>
            <a:ext cx="3237472" cy="4178673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F52CB9-042B-C64C-BFC6-814379692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11002">
            <a:off x="4671921" y="3683244"/>
            <a:ext cx="1614686" cy="2291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33035"/>
      </p:ext>
    </p:extLst>
  </p:cSld>
  <p:clrMapOvr>
    <a:masterClrMapping/>
  </p:clrMapOvr>
  <p:transition advClick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AE8C46-3710-C74C-B221-6641026C8780}"/>
              </a:ext>
            </a:extLst>
          </p:cNvPr>
          <p:cNvSpPr/>
          <p:nvPr/>
        </p:nvSpPr>
        <p:spPr>
          <a:xfrm>
            <a:off x="4405727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77" name="Group 977"/>
          <p:cNvGrpSpPr/>
          <p:nvPr/>
        </p:nvGrpSpPr>
        <p:grpSpPr>
          <a:xfrm>
            <a:off x="4679049" y="178831"/>
            <a:ext cx="3565359" cy="1389223"/>
            <a:chOff x="-655121" y="111389"/>
            <a:chExt cx="3565358" cy="1389222"/>
          </a:xfrm>
        </p:grpSpPr>
        <p:sp>
          <p:nvSpPr>
            <p:cNvPr id="975" name="Shape 975"/>
            <p:cNvSpPr/>
            <p:nvPr/>
          </p:nvSpPr>
          <p:spPr>
            <a:xfrm>
              <a:off x="-636075" y="111389"/>
              <a:ext cx="2729756" cy="4826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lnSpc>
                  <a:spcPct val="150000"/>
                </a:lnSpc>
                <a:defRPr sz="2400" b="1">
                  <a:solidFill>
                    <a:srgbClr val="6F27A9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 algn="l">
                <a:defRPr sz="1800" b="0">
                  <a:solidFill>
                    <a:srgbClr val="000000"/>
                  </a:solidFill>
                </a:defRPr>
              </a:pPr>
              <a:r>
                <a:rPr lang="en-MY" sz="2400" b="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Facilitator</a:t>
              </a:r>
            </a:p>
          </p:txBody>
        </p:sp>
        <p:sp>
          <p:nvSpPr>
            <p:cNvPr id="976" name="Shape 976"/>
            <p:cNvSpPr/>
            <p:nvPr/>
          </p:nvSpPr>
          <p:spPr>
            <a:xfrm>
              <a:off x="-655121" y="669615"/>
              <a:ext cx="3565358" cy="830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1200" b="1">
                  <a:solidFill>
                    <a:srgbClr val="6F27A9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 algn="l">
                <a:defRPr sz="1800" b="0">
                  <a:solidFill>
                    <a:srgbClr val="000000"/>
                  </a:solidFill>
                </a:defRPr>
              </a:pPr>
              <a:r>
                <a:rPr lang="en-MY" sz="1800" b="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Rovers and scout leaders implemented by NSO/Region</a:t>
              </a:r>
            </a:p>
            <a:p>
              <a:pPr lvl="0" algn="l">
                <a:defRPr sz="1800" b="0">
                  <a:solidFill>
                    <a:srgbClr val="000000"/>
                  </a:solidFill>
                </a:defRPr>
              </a:pPr>
              <a:endParaRPr lang="en-MY" sz="1800" b="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02D32417-2454-5142-B4A2-9E4B20E250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183C40-6E5A-534D-9794-7E297244FDE8}"/>
              </a:ext>
            </a:extLst>
          </p:cNvPr>
          <p:cNvSpPr/>
          <p:nvPr/>
        </p:nvSpPr>
        <p:spPr>
          <a:xfrm>
            <a:off x="321911" y="2556845"/>
            <a:ext cx="32735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Dialogue for Peace  </a:t>
            </a:r>
            <a:b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MY" sz="3600" b="1" dirty="0">
                <a:solidFill>
                  <a:schemeClr val="bg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certification</a:t>
            </a:r>
          </a:p>
          <a:p>
            <a:pPr algn="l" rtl="0"/>
            <a:endParaRPr lang="en-MY" sz="3600" b="1" dirty="0">
              <a:solidFill>
                <a:schemeClr val="bg1"/>
              </a:solidFill>
              <a:effectLst>
                <a:outerShdw blurRad="38100" dist="25400" dir="5400000" rotWithShape="0">
                  <a:srgbClr val="6E747A">
                    <a:alpha val="43000"/>
                  </a:srgbClr>
                </a:outerShdw>
              </a:effectLst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pSp>
        <p:nvGrpSpPr>
          <p:cNvPr id="18" name="Group 1014">
            <a:extLst>
              <a:ext uri="{FF2B5EF4-FFF2-40B4-BE49-F238E27FC236}">
                <a16:creationId xmlns:a16="http://schemas.microsoft.com/office/drawing/2014/main" id="{C783DA49-6260-9A40-AF05-3235DAA81F74}"/>
              </a:ext>
            </a:extLst>
          </p:cNvPr>
          <p:cNvGrpSpPr/>
          <p:nvPr/>
        </p:nvGrpSpPr>
        <p:grpSpPr>
          <a:xfrm>
            <a:off x="2935875" y="1599093"/>
            <a:ext cx="3841159" cy="814219"/>
            <a:chOff x="0" y="-94777"/>
            <a:chExt cx="3841156" cy="814218"/>
          </a:xfrm>
        </p:grpSpPr>
        <p:sp>
          <p:nvSpPr>
            <p:cNvPr id="19" name="Shape 1012">
              <a:extLst>
                <a:ext uri="{FF2B5EF4-FFF2-40B4-BE49-F238E27FC236}">
                  <a16:creationId xmlns:a16="http://schemas.microsoft.com/office/drawing/2014/main" id="{82EA1691-4269-3142-A6E3-2C77550CAA84}"/>
                </a:ext>
              </a:extLst>
            </p:cNvPr>
            <p:cNvSpPr/>
            <p:nvPr/>
          </p:nvSpPr>
          <p:spPr>
            <a:xfrm>
              <a:off x="1201054" y="-94777"/>
              <a:ext cx="2640102" cy="362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lnSpc>
                  <a:spcPct val="150000"/>
                </a:lnSpc>
                <a:defRPr sz="2400" b="1">
                  <a:solidFill>
                    <a:srgbClr val="6F27A9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 algn="ctr" defTabSz="914400" rtl="0">
                <a:lnSpc>
                  <a:spcPct val="150000"/>
                </a:lnSpc>
                <a:defRPr sz="1800" b="0">
                  <a:solidFill>
                    <a:srgbClr val="000000"/>
                  </a:solidFill>
                </a:defRPr>
              </a:pPr>
              <a:endParaRPr b="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0" name="Shape 1013">
              <a:extLst>
                <a:ext uri="{FF2B5EF4-FFF2-40B4-BE49-F238E27FC236}">
                  <a16:creationId xmlns:a16="http://schemas.microsoft.com/office/drawing/2014/main" id="{4ED263E4-1CCE-EC49-9D03-670DC74AEDC6}"/>
                </a:ext>
              </a:extLst>
            </p:cNvPr>
            <p:cNvSpPr/>
            <p:nvPr/>
          </p:nvSpPr>
          <p:spPr>
            <a:xfrm>
              <a:off x="0" y="534775"/>
              <a:ext cx="2640102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1200" b="1">
                  <a:solidFill>
                    <a:srgbClr val="6F27A9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 algn="ctr" defTabSz="914400" rtl="0">
                <a:defRPr sz="1800" b="0">
                  <a:solidFill>
                    <a:srgbClr val="000000"/>
                  </a:solidFill>
                </a:defRPr>
              </a:pPr>
              <a:endParaRPr sz="1200" b="0" dirty="0">
                <a:solidFill>
                  <a:srgbClr val="6F27A9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pic>
        <p:nvPicPr>
          <p:cNvPr id="21" name="image92.tif">
            <a:extLst>
              <a:ext uri="{FF2B5EF4-FFF2-40B4-BE49-F238E27FC236}">
                <a16:creationId xmlns:a16="http://schemas.microsoft.com/office/drawing/2014/main" id="{5D800F81-CC79-B243-B24B-394860907F3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061" y="178831"/>
            <a:ext cx="1686777" cy="13346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B2927F-FDB8-F34B-A432-372EC50EFF25}"/>
              </a:ext>
            </a:extLst>
          </p:cNvPr>
          <p:cNvGrpSpPr/>
          <p:nvPr/>
        </p:nvGrpSpPr>
        <p:grpSpPr>
          <a:xfrm>
            <a:off x="2935875" y="1879260"/>
            <a:ext cx="6208125" cy="1355170"/>
            <a:chOff x="2935875" y="1879260"/>
            <a:chExt cx="6208125" cy="1355170"/>
          </a:xfrm>
        </p:grpSpPr>
        <p:pic>
          <p:nvPicPr>
            <p:cNvPr id="22" name="image93.tif">
              <a:extLst>
                <a:ext uri="{FF2B5EF4-FFF2-40B4-BE49-F238E27FC236}">
                  <a16:creationId xmlns:a16="http://schemas.microsoft.com/office/drawing/2014/main" id="{ED055016-1EB2-284F-913C-95958C986557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5875" y="1879260"/>
              <a:ext cx="1663531" cy="13551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8F93A4-539C-E541-8027-EFF42F399604}"/>
                </a:ext>
              </a:extLst>
            </p:cNvPr>
            <p:cNvSpPr/>
            <p:nvPr/>
          </p:nvSpPr>
          <p:spPr>
            <a:xfrm>
              <a:off x="4572000" y="1929612"/>
              <a:ext cx="11785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MY" sz="24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Trainer</a:t>
              </a:r>
              <a:endParaRPr lang="en-GB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0A84EA-F864-184A-AB01-E170A6C48631}"/>
                </a:ext>
              </a:extLst>
            </p:cNvPr>
            <p:cNvSpPr/>
            <p:nvPr/>
          </p:nvSpPr>
          <p:spPr>
            <a:xfrm>
              <a:off x="4572000" y="2371707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defTabSz="914400">
                <a:defRPr sz="1800" b="0">
                  <a:solidFill>
                    <a:srgbClr val="000000"/>
                  </a:solidFill>
                </a:defRPr>
              </a:pPr>
              <a:r>
                <a:rPr lang="en-MY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Avenir Book"/>
                </a:rPr>
                <a:t>Rovers and scout leaders implemented by NSO/Region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1658097-8148-C84F-B659-28C2034D899F}"/>
              </a:ext>
            </a:extLst>
          </p:cNvPr>
          <p:cNvSpPr txBox="1"/>
          <p:nvPr/>
        </p:nvSpPr>
        <p:spPr>
          <a:xfrm>
            <a:off x="6373091" y="-692727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F1ADEF-433A-F448-9732-EB08AD5D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44697">
            <a:off x="6834894" y="2923858"/>
            <a:ext cx="1985359" cy="2817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560744"/>
      </p:ext>
    </p:extLst>
  </p:cSld>
  <p:clrMapOvr>
    <a:masterClrMapping/>
  </p:clrMapOvr>
  <p:transition advClick="0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467" y="1407246"/>
            <a:ext cx="8297333" cy="3414135"/>
          </a:xfrm>
          <a:prstGeom prst="roundRect">
            <a:avLst>
              <a:gd name="adj" fmla="val 4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484633" y="4243618"/>
            <a:ext cx="1674234" cy="420811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Others…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69" y="186941"/>
            <a:ext cx="3327709" cy="1160673"/>
          </a:xfrm>
          <a:prstGeom prst="rect">
            <a:avLst/>
          </a:prstGeom>
        </p:spPr>
      </p:pic>
      <p:pic>
        <p:nvPicPr>
          <p:cNvPr id="31" name="Picture 30" descr="Macintosh HD:Users:user:Downloads:Programs.png">
            <a:extLst>
              <a:ext uri="{FF2B5EF4-FFF2-40B4-BE49-F238E27FC236}">
                <a16:creationId xmlns:a16="http://schemas.microsoft.com/office/drawing/2014/main" id="{C3AD069F-BB9B-3547-A257-293BC0AA8FA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6866" y="1579278"/>
            <a:ext cx="1108122" cy="114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Macintosh HD:Users:user:Downloads:Programs.png">
            <a:extLst>
              <a:ext uri="{FF2B5EF4-FFF2-40B4-BE49-F238E27FC236}">
                <a16:creationId xmlns:a16="http://schemas.microsoft.com/office/drawing/2014/main" id="{6F85DDCD-651F-EF46-96AA-EFEA245E1E6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0235" y="1555188"/>
            <a:ext cx="1286292" cy="106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Macintosh HD:Users:user:Downloads:Programs.png">
            <a:extLst>
              <a:ext uri="{FF2B5EF4-FFF2-40B4-BE49-F238E27FC236}">
                <a16:creationId xmlns:a16="http://schemas.microsoft.com/office/drawing/2014/main" id="{BE1018A6-8DD8-BA48-AD21-0ECE1FACF52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6925" y="1561111"/>
            <a:ext cx="1839593" cy="119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DEF923D-0494-9246-9011-ED2F41D605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12" y="3887671"/>
            <a:ext cx="1574576" cy="6806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D98F4B-0FFE-C94C-99F3-C58CC1C98F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6" r="13333" b="86263"/>
          <a:stretch/>
        </p:blipFill>
        <p:spPr>
          <a:xfrm>
            <a:off x="2791711" y="3955863"/>
            <a:ext cx="1570878" cy="4602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48EB74-5497-4643-B320-FD9DC3585C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222" y="1783758"/>
            <a:ext cx="747468" cy="7474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B94AF44-5AAF-8648-8217-B98BBA1261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01" y="2842008"/>
            <a:ext cx="895753" cy="8957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B874655-1525-B641-A293-6F427E1108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509" y="3718949"/>
            <a:ext cx="961518" cy="9340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619DECB-9991-8248-97F2-FE60A75D7EF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401" y="2952414"/>
            <a:ext cx="1475581" cy="4127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5804F5A-3845-6F4E-9258-9DFE255D9F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533" y="4106048"/>
            <a:ext cx="697191" cy="362540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58457D88-DC37-1248-97E3-16F5B752A5E2}"/>
              </a:ext>
            </a:extLst>
          </p:cNvPr>
          <p:cNvSpPr/>
          <p:nvPr/>
        </p:nvSpPr>
        <p:spPr>
          <a:xfrm>
            <a:off x="3629415" y="2919418"/>
            <a:ext cx="814043" cy="799293"/>
          </a:xfrm>
          <a:prstGeom prst="ellipse">
            <a:avLst/>
          </a:prstGeom>
          <a:blipFill dpi="0"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0E9E742-2E74-1B4D-A387-7D22BFC459B4}"/>
              </a:ext>
            </a:extLst>
          </p:cNvPr>
          <p:cNvPicPr/>
          <p:nvPr/>
        </p:nvPicPr>
        <p:blipFill rotWithShape="1"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7" t="4590" r="8132" b="4632"/>
          <a:stretch/>
        </p:blipFill>
        <p:spPr bwMode="auto">
          <a:xfrm>
            <a:off x="7615330" y="3114313"/>
            <a:ext cx="946451" cy="93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9F59F7C-1947-584B-967A-F77DEE2B5E4E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318" y="1536757"/>
            <a:ext cx="1224463" cy="121711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6EA6A9-D951-634D-8148-0594931AB9A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484" y="2564033"/>
            <a:ext cx="1217880" cy="1228943"/>
          </a:xfrm>
          <a:prstGeom prst="rect">
            <a:avLst/>
          </a:prstGeom>
        </p:spPr>
      </p:pic>
      <p:pic>
        <p:nvPicPr>
          <p:cNvPr id="48" name="image91.tif">
            <a:extLst>
              <a:ext uri="{FF2B5EF4-FFF2-40B4-BE49-F238E27FC236}">
                <a16:creationId xmlns:a16="http://schemas.microsoft.com/office/drawing/2014/main" id="{C564EC15-82F5-C447-954C-173918BBBC98}"/>
              </a:ext>
            </a:extLst>
          </p:cNvPr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356" y="2914196"/>
            <a:ext cx="1011623" cy="7204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1061721"/>
      </p:ext>
    </p:extLst>
  </p:cSld>
  <p:clrMapOvr>
    <a:masterClrMapping/>
  </p:clrMapOvr>
  <p:transition advClick="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>
            <a:spLocks noGrp="1"/>
          </p:cNvSpPr>
          <p:nvPr>
            <p:ph type="title"/>
          </p:nvPr>
        </p:nvSpPr>
        <p:spPr>
          <a:xfrm>
            <a:off x="5612010" y="3238742"/>
            <a:ext cx="3411489" cy="18288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b="1" dirty="0">
                <a:solidFill>
                  <a:srgbClr val="FFFFFF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52361955"/>
      </p:ext>
    </p:extLst>
  </p:cSld>
  <p:clrMapOvr>
    <a:masterClrMapping/>
  </p:clrMapOvr>
  <p:transition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087020-0BB5-D94F-BF72-0F66E07583BF}"/>
              </a:ext>
            </a:extLst>
          </p:cNvPr>
          <p:cNvSpPr/>
          <p:nvPr/>
        </p:nvSpPr>
        <p:spPr>
          <a:xfrm>
            <a:off x="2514600" y="3457486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“The Dialogue for Peace programme was developed in  close collaboration between WOSM and the International Dialogue Centre KAICIID”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18104"/>
      </p:ext>
    </p:extLst>
  </p:cSld>
  <p:clrMapOvr>
    <a:masterClrMapping/>
  </p:clrMapOvr>
  <p:transition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3022-B0DE-FE4E-9DF1-2422E277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512" y="1850244"/>
            <a:ext cx="4830233" cy="993776"/>
          </a:xfrm>
        </p:spPr>
        <p:txBody>
          <a:bodyPr/>
          <a:lstStyle/>
          <a:p>
            <a:pPr algn="l"/>
            <a:r>
              <a:rPr lang="en-GB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Let’s start with what is Culture of Peace?</a:t>
            </a:r>
          </a:p>
        </p:txBody>
      </p:sp>
      <p:pic>
        <p:nvPicPr>
          <p:cNvPr id="3" name="Picture 2" descr="SCT_Logo_EN_rgb_co.png">
            <a:extLst>
              <a:ext uri="{FF2B5EF4-FFF2-40B4-BE49-F238E27FC236}">
                <a16:creationId xmlns:a16="http://schemas.microsoft.com/office/drawing/2014/main" id="{771635A4-3395-F749-B0BE-4CA3D6C3D6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234940"/>
      </p:ext>
    </p:extLst>
  </p:cSld>
  <p:clrMapOvr>
    <a:masterClrMapping/>
  </p:clrMapOvr>
  <p:transition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488972" y="4183766"/>
            <a:ext cx="8222388" cy="675959"/>
            <a:chOff x="651962" y="5074582"/>
            <a:chExt cx="10963184" cy="901278"/>
          </a:xfrm>
        </p:grpSpPr>
        <p:sp>
          <p:nvSpPr>
            <p:cNvPr id="5" name="Rounded Rectangle 4"/>
            <p:cNvSpPr/>
            <p:nvPr/>
          </p:nvSpPr>
          <p:spPr>
            <a:xfrm>
              <a:off x="651962" y="5074582"/>
              <a:ext cx="10963184" cy="901278"/>
            </a:xfrm>
            <a:prstGeom prst="roundRect">
              <a:avLst>
                <a:gd name="adj" fmla="val 16149"/>
              </a:avLst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6" name="Text Placeholder 2"/>
            <p:cNvSpPr txBox="1">
              <a:spLocks/>
            </p:cNvSpPr>
            <p:nvPr/>
          </p:nvSpPr>
          <p:spPr>
            <a:xfrm>
              <a:off x="4840535" y="5305613"/>
              <a:ext cx="2586037" cy="439216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defPPr>
                <a:defRPr lang="en-US"/>
              </a:defPPr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latin typeface="Verdana" charset="0"/>
                  <a:ea typeface="Verdana" charset="0"/>
                  <a:cs typeface="Verdana" charset="0"/>
                </a:defRPr>
              </a:lvl1pPr>
              <a:lvl2pPr marL="20638" lvl="1" indent="0" algn="ctr" fontAlgn="base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1">
                  <a:solidFill>
                    <a:schemeClr val="accent5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9pPr>
            </a:lstStyle>
            <a:p>
              <a:pPr lvl="1"/>
              <a:r>
                <a:rPr lang="en-GB" sz="1800" dirty="0">
                  <a:solidFill>
                    <a:schemeClr val="accent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EDUCATE</a:t>
              </a:r>
              <a:endParaRPr lang="en-US" sz="18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B65638-BB1E-0E4A-9216-9C504E76C373}"/>
              </a:ext>
            </a:extLst>
          </p:cNvPr>
          <p:cNvGrpSpPr/>
          <p:nvPr/>
        </p:nvGrpSpPr>
        <p:grpSpPr>
          <a:xfrm>
            <a:off x="488972" y="687917"/>
            <a:ext cx="8233809" cy="1681385"/>
            <a:chOff x="488972" y="687917"/>
            <a:chExt cx="8233809" cy="1681385"/>
          </a:xfrm>
        </p:grpSpPr>
        <p:sp>
          <p:nvSpPr>
            <p:cNvPr id="19" name="Rounded Rectangle 18"/>
            <p:cNvSpPr/>
            <p:nvPr/>
          </p:nvSpPr>
          <p:spPr>
            <a:xfrm>
              <a:off x="488972" y="687917"/>
              <a:ext cx="8222388" cy="1681385"/>
            </a:xfrm>
            <a:prstGeom prst="roundRect">
              <a:avLst>
                <a:gd name="adj" fmla="val 7916"/>
              </a:avLst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7030A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0" name="Text Placeholder 2"/>
            <p:cNvSpPr txBox="1">
              <a:spLocks/>
            </p:cNvSpPr>
            <p:nvPr/>
          </p:nvSpPr>
          <p:spPr>
            <a:xfrm>
              <a:off x="3201345" y="1867726"/>
              <a:ext cx="711448" cy="294176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life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18691" y="1867726"/>
              <a:ext cx="1573089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human rights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59013" y="1257167"/>
              <a:ext cx="2122800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fundamental freedoms 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99665" y="1156895"/>
              <a:ext cx="1604614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right to development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17481" y="1727825"/>
              <a:ext cx="2320085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freedom of expression, opinion, and information; 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831109" y="1747642"/>
              <a:ext cx="2891672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sovereignty, territorial integrity, and political independence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78618" y="1170244"/>
              <a:ext cx="1367979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environmental needs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7" name="Text Placeholder 2"/>
            <p:cNvSpPr txBox="1">
              <a:spLocks/>
            </p:cNvSpPr>
            <p:nvPr/>
          </p:nvSpPr>
          <p:spPr>
            <a:xfrm>
              <a:off x="4393535" y="1140533"/>
              <a:ext cx="1787414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2pPr marL="20638" lvl="1" algn="ctr" fontAlgn="base">
                <a:defRPr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Medium" charset="0"/>
                  <a:ea typeface="Avenir Medium" charset="0"/>
                  <a:cs typeface="Avenir Medium" charset="0"/>
                </a:defRPr>
              </a:lvl2pPr>
            </a:lstStyle>
            <a:p>
              <a:pPr algn="ctr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cultural &amp; linguistic diversity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8" name="Text Placeholder 2"/>
            <p:cNvSpPr txBox="1">
              <a:spLocks/>
            </p:cNvSpPr>
            <p:nvPr/>
          </p:nvSpPr>
          <p:spPr>
            <a:xfrm>
              <a:off x="3715861" y="804476"/>
              <a:ext cx="1939528" cy="424394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lvl="1" indent="0" algn="ctr" fontAlgn="base">
                <a:buNone/>
              </a:pPr>
              <a:r>
                <a:rPr lang="en-GB" sz="1800" b="1" dirty="0">
                  <a:solidFill>
                    <a:schemeClr val="accent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RESPECT</a:t>
              </a:r>
              <a:endParaRPr lang="en-US" sz="1800" b="1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8972" y="2453560"/>
            <a:ext cx="8222388" cy="1658531"/>
            <a:chOff x="651962" y="3271414"/>
            <a:chExt cx="10963184" cy="2211374"/>
          </a:xfrm>
        </p:grpSpPr>
        <p:sp>
          <p:nvSpPr>
            <p:cNvPr id="7" name="Rounded Rectangle 6"/>
            <p:cNvSpPr/>
            <p:nvPr/>
          </p:nvSpPr>
          <p:spPr>
            <a:xfrm>
              <a:off x="651962" y="3271414"/>
              <a:ext cx="10963184" cy="2211374"/>
            </a:xfrm>
            <a:prstGeom prst="roundRect">
              <a:avLst>
                <a:gd name="adj" fmla="val 8429"/>
              </a:avLst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2852886" y="3897216"/>
              <a:ext cx="1754982" cy="63697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non-violence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9" name="Text Placeholder 2"/>
            <p:cNvSpPr txBox="1">
              <a:spLocks/>
            </p:cNvSpPr>
            <p:nvPr/>
          </p:nvSpPr>
          <p:spPr>
            <a:xfrm>
              <a:off x="869080" y="3971636"/>
              <a:ext cx="1651080" cy="48813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dialogue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0" name="Text Placeholder 2"/>
            <p:cNvSpPr txBox="1">
              <a:spLocks/>
            </p:cNvSpPr>
            <p:nvPr/>
          </p:nvSpPr>
          <p:spPr>
            <a:xfrm>
              <a:off x="800589" y="4611027"/>
              <a:ext cx="2025143" cy="551530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cooperation 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75431" y="4563584"/>
              <a:ext cx="2728235" cy="697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288" lvl="1" indent="-1588" algn="ctr" fontAlgn="base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equal opportunities for women and men 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48242" y="4557026"/>
              <a:ext cx="3111984" cy="697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peaceful &amp; non-violence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  <a:p>
              <a:pPr marL="14288" lvl="1" indent="-1588" algn="ctr" fontAlgn="base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settlement of conflicts 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3" name="Text Placeholder 2"/>
            <p:cNvSpPr txBox="1">
              <a:spLocks/>
            </p:cNvSpPr>
            <p:nvPr/>
          </p:nvSpPr>
          <p:spPr>
            <a:xfrm>
              <a:off x="9645617" y="4593515"/>
              <a:ext cx="1867952" cy="58655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democracy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4" name="Text Placeholder 2"/>
            <p:cNvSpPr txBox="1">
              <a:spLocks/>
            </p:cNvSpPr>
            <p:nvPr/>
          </p:nvSpPr>
          <p:spPr>
            <a:xfrm>
              <a:off x="6632421" y="3909300"/>
              <a:ext cx="1352011" cy="612806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tolerance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5" name="Text Placeholder 2"/>
            <p:cNvSpPr txBox="1">
              <a:spLocks/>
            </p:cNvSpPr>
            <p:nvPr/>
          </p:nvSpPr>
          <p:spPr>
            <a:xfrm>
              <a:off x="5475472" y="4634805"/>
              <a:ext cx="1825577" cy="50397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solidarity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6" name="Text Placeholder 2"/>
            <p:cNvSpPr txBox="1">
              <a:spLocks/>
            </p:cNvSpPr>
            <p:nvPr/>
          </p:nvSpPr>
          <p:spPr>
            <a:xfrm>
              <a:off x="4940594" y="3992472"/>
              <a:ext cx="1359101" cy="4464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pluralism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163217" y="4010518"/>
              <a:ext cx="1834264" cy="41036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understanding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8" name="Text Placeholder 2"/>
            <p:cNvSpPr txBox="1">
              <a:spLocks/>
            </p:cNvSpPr>
            <p:nvPr/>
          </p:nvSpPr>
          <p:spPr>
            <a:xfrm>
              <a:off x="3388969" y="3468449"/>
              <a:ext cx="5717063" cy="417227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1800" b="1" dirty="0">
                  <a:solidFill>
                    <a:schemeClr val="accent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PROMOTE &amp; PRACTICE</a:t>
              </a:r>
              <a:endParaRPr lang="en-US" sz="1800" b="1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9" name="Text Placeholder 2"/>
            <p:cNvSpPr txBox="1">
              <a:spLocks/>
            </p:cNvSpPr>
            <p:nvPr/>
          </p:nvSpPr>
          <p:spPr>
            <a:xfrm>
              <a:off x="10176263" y="3969247"/>
              <a:ext cx="1072558" cy="49291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906" lvl="1" indent="0" algn="ctr" fontAlgn="base">
                <a:buNone/>
              </a:pP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justice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sp>
        <p:nvSpPr>
          <p:cNvPr id="30" name="Text Placeholder 2"/>
          <p:cNvSpPr txBox="1">
            <a:spLocks/>
          </p:cNvSpPr>
          <p:nvPr/>
        </p:nvSpPr>
        <p:spPr>
          <a:xfrm>
            <a:off x="488972" y="251647"/>
            <a:ext cx="8222388" cy="424394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ctr" fontAlgn="base">
              <a:buNone/>
            </a:pPr>
            <a:r>
              <a:rPr lang="en-GB" sz="2800" b="1" dirty="0">
                <a:solidFill>
                  <a:schemeClr val="bg1"/>
                </a:solidFill>
              </a:rPr>
              <a:t>Culture of Peace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A2A5A8DA-3616-BD4A-8D88-B17E40E019AF}"/>
              </a:ext>
            </a:extLst>
          </p:cNvPr>
          <p:cNvSpPr txBox="1">
            <a:spLocks/>
          </p:cNvSpPr>
          <p:nvPr/>
        </p:nvSpPr>
        <p:spPr>
          <a:xfrm>
            <a:off x="6416403" y="4859725"/>
            <a:ext cx="2163415" cy="322699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r" fontAlgn="base">
              <a:buNone/>
            </a:pPr>
            <a:r>
              <a:rPr lang="en-GB" sz="1200" b="1" dirty="0">
                <a:solidFill>
                  <a:schemeClr val="bg1"/>
                </a:solidFill>
              </a:rPr>
              <a:t>United Nations 1999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4321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3022-B0DE-FE4E-9DF1-2422E277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60" y="2992581"/>
            <a:ext cx="5680575" cy="1007130"/>
          </a:xfrm>
        </p:spPr>
        <p:txBody>
          <a:bodyPr/>
          <a:lstStyle/>
          <a:p>
            <a:pPr algn="l"/>
            <a:r>
              <a:rPr lang="en-GB" sz="2800" dirty="0"/>
              <a:t>Especially when </a:t>
            </a:r>
            <a:r>
              <a:rPr lang="en-GB" sz="3200" b="1" dirty="0"/>
              <a:t>Resources</a:t>
            </a:r>
            <a:r>
              <a:rPr lang="en-GB" sz="2800" dirty="0"/>
              <a:t> or </a:t>
            </a:r>
            <a:r>
              <a:rPr lang="en-GB" sz="3200" b="1" dirty="0"/>
              <a:t>Misperceptions</a:t>
            </a:r>
            <a:r>
              <a:rPr lang="en-GB" sz="2800" dirty="0"/>
              <a:t> are involved.</a:t>
            </a:r>
            <a:endParaRPr lang="en-GB" sz="3200" dirty="0"/>
          </a:p>
        </p:txBody>
      </p:sp>
      <p:pic>
        <p:nvPicPr>
          <p:cNvPr id="3" name="Picture 2" descr="SCT_Logo_EN_rgb_co.png">
            <a:extLst>
              <a:ext uri="{FF2B5EF4-FFF2-40B4-BE49-F238E27FC236}">
                <a16:creationId xmlns:a16="http://schemas.microsoft.com/office/drawing/2014/main" id="{0F153ED2-C770-DD4A-8456-C9A0BA509E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072CF2-28A6-7343-834E-B89F61DF2584}"/>
              </a:ext>
            </a:extLst>
          </p:cNvPr>
          <p:cNvSpPr txBox="1">
            <a:spLocks/>
          </p:cNvSpPr>
          <p:nvPr/>
        </p:nvSpPr>
        <p:spPr>
          <a:xfrm>
            <a:off x="1232843" y="1129943"/>
            <a:ext cx="5680575" cy="588021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400" b="0" i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Verdana"/>
              </a:defRPr>
            </a:lvl1pPr>
            <a:lvl2pPr>
              <a:spcBef>
                <a:spcPts val="1800"/>
              </a:spcBef>
              <a:defRPr sz="2700" b="1">
                <a:solidFill>
                  <a:srgbClr val="00577F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1800"/>
              </a:spcBef>
              <a:defRPr sz="2700" b="1">
                <a:solidFill>
                  <a:srgbClr val="00577F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1800"/>
              </a:spcBef>
              <a:defRPr sz="2700" b="1">
                <a:solidFill>
                  <a:srgbClr val="00577F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1800"/>
              </a:spcBef>
              <a:defRPr sz="2700" b="1">
                <a:solidFill>
                  <a:srgbClr val="00577F"/>
                </a:solidFill>
                <a:latin typeface="Arial"/>
                <a:ea typeface="Arial"/>
                <a:cs typeface="Arial"/>
                <a:sym typeface="Arial"/>
              </a:defRPr>
            </a:lvl5pPr>
            <a:lvl6pPr>
              <a:spcBef>
                <a:spcPts val="1800"/>
              </a:spcBef>
              <a:defRPr sz="2700" b="1">
                <a:solidFill>
                  <a:srgbClr val="00577F"/>
                </a:solidFill>
                <a:latin typeface="Arial"/>
                <a:ea typeface="Arial"/>
                <a:cs typeface="Arial"/>
                <a:sym typeface="Arial"/>
              </a:defRPr>
            </a:lvl6pPr>
            <a:lvl7pPr>
              <a:spcBef>
                <a:spcPts val="1800"/>
              </a:spcBef>
              <a:defRPr sz="2700" b="1">
                <a:solidFill>
                  <a:srgbClr val="00577F"/>
                </a:solidFill>
                <a:latin typeface="Arial"/>
                <a:ea typeface="Arial"/>
                <a:cs typeface="Arial"/>
                <a:sym typeface="Arial"/>
              </a:defRPr>
            </a:lvl7pPr>
            <a:lvl8pPr>
              <a:spcBef>
                <a:spcPts val="1800"/>
              </a:spcBef>
              <a:defRPr sz="2700" b="1">
                <a:solidFill>
                  <a:srgbClr val="00577F"/>
                </a:solidFill>
                <a:latin typeface="Arial"/>
                <a:ea typeface="Arial"/>
                <a:cs typeface="Arial"/>
                <a:sym typeface="Arial"/>
              </a:defRPr>
            </a:lvl8pPr>
            <a:lvl9pPr>
              <a:spcBef>
                <a:spcPts val="1800"/>
              </a:spcBef>
              <a:defRPr sz="2700" b="1">
                <a:solidFill>
                  <a:srgbClr val="0057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/>
            <a:r>
              <a:rPr lang="en-GB" sz="3200" dirty="0"/>
              <a:t>But conflict does occur… </a:t>
            </a:r>
          </a:p>
        </p:txBody>
      </p:sp>
    </p:spTree>
    <p:extLst>
      <p:ext uri="{BB962C8B-B14F-4D97-AF65-F5344CB8AC3E}">
        <p14:creationId xmlns:p14="http://schemas.microsoft.com/office/powerpoint/2010/main" val="4118152412"/>
      </p:ext>
    </p:extLst>
  </p:cSld>
  <p:clrMapOvr>
    <a:masterClrMapping/>
  </p:clrMapOvr>
  <p:transition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image85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6247" y="479098"/>
            <a:ext cx="4283947" cy="4121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SCT_Logo_EN_rgb_co.png">
            <a:extLst>
              <a:ext uri="{FF2B5EF4-FFF2-40B4-BE49-F238E27FC236}">
                <a16:creationId xmlns:a16="http://schemas.microsoft.com/office/drawing/2014/main" id="{D2C66DAD-66B4-BB46-9089-3CB9AECDE0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008666"/>
      </p:ext>
    </p:extLst>
  </p:cSld>
  <p:clrMapOvr>
    <a:masterClrMapping/>
  </p:clrMapOvr>
  <p:transition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F8E156-AA8E-974B-B43F-7E2089B8D4A3}"/>
              </a:ext>
            </a:extLst>
          </p:cNvPr>
          <p:cNvSpPr/>
          <p:nvPr/>
        </p:nvSpPr>
        <p:spPr>
          <a:xfrm>
            <a:off x="3160059" y="0"/>
            <a:ext cx="6018715" cy="5323377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84" name="Shape 684"/>
          <p:cNvSpPr>
            <a:spLocks noGrp="1"/>
          </p:cNvSpPr>
          <p:nvPr>
            <p:ph type="body" idx="4294967295"/>
          </p:nvPr>
        </p:nvSpPr>
        <p:spPr>
          <a:xfrm>
            <a:off x="3602182" y="383635"/>
            <a:ext cx="5192060" cy="2130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buNone/>
              <a:defRPr sz="1800"/>
            </a:pPr>
            <a:r>
              <a:rPr sz="2400" b="1" dirty="0">
                <a:solidFill>
                  <a:schemeClr val="bg1"/>
                </a:solidFill>
              </a:rPr>
              <a:t>Identity: </a:t>
            </a:r>
            <a:endParaRPr lang="en-US" sz="2400" dirty="0">
              <a:solidFill>
                <a:schemeClr val="bg1"/>
              </a:solidFill>
            </a:endParaRPr>
          </a:p>
          <a:p>
            <a:pPr marL="0" lvl="0" indent="0">
              <a:buNone/>
              <a:defRPr sz="1800"/>
            </a:pPr>
            <a:r>
              <a:rPr lang="en-US" sz="2400" dirty="0">
                <a:solidFill>
                  <a:schemeClr val="bg1"/>
                </a:solidFill>
              </a:rPr>
              <a:t>Is the qualities, beliefs, personality, looks and. expressions that make a person or group </a:t>
            </a:r>
            <a:r>
              <a:rPr sz="1600" dirty="0">
                <a:solidFill>
                  <a:schemeClr val="bg1"/>
                </a:solidFill>
              </a:rPr>
              <a:t>(</a:t>
            </a:r>
            <a:r>
              <a:rPr lang="en-US" sz="1600" dirty="0">
                <a:solidFill>
                  <a:schemeClr val="bg1"/>
                </a:solidFill>
              </a:rPr>
              <a:t>Handbook of Self and Identity</a:t>
            </a:r>
            <a:r>
              <a:rPr sz="1600" dirty="0">
                <a:solidFill>
                  <a:schemeClr val="bg1"/>
                </a:solidFill>
              </a:rPr>
              <a:t>, 20</a:t>
            </a:r>
            <a:r>
              <a:rPr lang="en-US" sz="1600" dirty="0">
                <a:solidFill>
                  <a:schemeClr val="bg1"/>
                </a:solidFill>
              </a:rPr>
              <a:t>0</a:t>
            </a:r>
            <a:r>
              <a:rPr sz="1600" dirty="0">
                <a:solidFill>
                  <a:schemeClr val="bg1"/>
                </a:solidFill>
              </a:rPr>
              <a:t>3)</a:t>
            </a:r>
          </a:p>
          <a:p>
            <a:pPr lvl="0">
              <a:defRPr sz="1800"/>
            </a:pP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B1943CBA-BBA9-B04F-95C1-43C4167E97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684">
            <a:extLst>
              <a:ext uri="{FF2B5EF4-FFF2-40B4-BE49-F238E27FC236}">
                <a16:creationId xmlns:a16="http://schemas.microsoft.com/office/drawing/2014/main" id="{736F686A-0AF7-F94A-9425-1D3B0D150D79}"/>
              </a:ext>
            </a:extLst>
          </p:cNvPr>
          <p:cNvSpPr txBox="1">
            <a:spLocks/>
          </p:cNvSpPr>
          <p:nvPr/>
        </p:nvSpPr>
        <p:spPr>
          <a:xfrm>
            <a:off x="3602182" y="2512942"/>
            <a:ext cx="5344459" cy="12668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300"/>
              </a:spcBef>
              <a:buSzPct val="80000"/>
              <a:buFont typeface="Wingdings"/>
              <a:buChar char="●"/>
              <a:defRPr b="0" i="0">
                <a:solidFill>
                  <a:srgbClr val="50515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defRPr>
            </a:lvl1pPr>
            <a:lvl2pPr marL="600075" indent="-257175">
              <a:spcBef>
                <a:spcPts val="300"/>
              </a:spcBef>
              <a:buSzPct val="80000"/>
              <a:buFont typeface="Wingdings"/>
              <a:buChar char="●"/>
              <a:defRPr b="0" i="0">
                <a:solidFill>
                  <a:srgbClr val="50515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defRPr>
            </a:lvl2pPr>
            <a:lvl3pPr marL="1035050" indent="-349250">
              <a:spcBef>
                <a:spcPts val="300"/>
              </a:spcBef>
              <a:buSzPct val="80000"/>
              <a:buFont typeface="Wingdings"/>
              <a:buChar char="●"/>
              <a:defRPr b="0" i="0">
                <a:solidFill>
                  <a:srgbClr val="50515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defRPr>
            </a:lvl3pPr>
            <a:lvl4pPr marL="1285875" indent="-257175">
              <a:spcBef>
                <a:spcPts val="300"/>
              </a:spcBef>
              <a:buSzPct val="80000"/>
              <a:buFont typeface="Wingdings"/>
              <a:buChar char="●"/>
              <a:defRPr b="0" i="0">
                <a:solidFill>
                  <a:srgbClr val="50515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defRPr>
            </a:lvl4pPr>
            <a:lvl5pPr marL="1628775" indent="-257175">
              <a:spcBef>
                <a:spcPts val="300"/>
              </a:spcBef>
              <a:buSzPct val="80000"/>
              <a:buFont typeface="Wingdings"/>
              <a:buChar char="●"/>
              <a:defRPr b="0" i="0">
                <a:solidFill>
                  <a:srgbClr val="50515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Arial"/>
              </a:defRPr>
            </a:lvl5pPr>
            <a:lvl6pPr marL="2491739" indent="-205739">
              <a:spcBef>
                <a:spcPts val="300"/>
              </a:spcBef>
              <a:buSzPct val="100000"/>
              <a:buFont typeface="Wingdings"/>
              <a:buChar char="•"/>
              <a:defRPr b="1">
                <a:solidFill>
                  <a:srgbClr val="50515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48939" indent="-205739">
              <a:spcBef>
                <a:spcPts val="300"/>
              </a:spcBef>
              <a:buSzPct val="100000"/>
              <a:buFont typeface="Wingdings"/>
              <a:buChar char="•"/>
              <a:defRPr b="1">
                <a:solidFill>
                  <a:srgbClr val="50515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06140" indent="-205740">
              <a:spcBef>
                <a:spcPts val="300"/>
              </a:spcBef>
              <a:buSzPct val="100000"/>
              <a:buFont typeface="Wingdings"/>
              <a:buChar char="•"/>
              <a:defRPr b="1">
                <a:solidFill>
                  <a:srgbClr val="50515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63340" indent="-205740">
              <a:spcBef>
                <a:spcPts val="300"/>
              </a:spcBef>
              <a:buSzPct val="100000"/>
              <a:buFont typeface="Wingdings"/>
              <a:buChar char="•"/>
              <a:defRPr b="1">
                <a:solidFill>
                  <a:srgbClr val="50515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914400">
              <a:buFont typeface="Wingdings"/>
              <a:buNone/>
              <a:defRPr sz="1800"/>
            </a:pPr>
            <a:r>
              <a:rPr lang="en-US" sz="2400" b="1" dirty="0">
                <a:solidFill>
                  <a:schemeClr val="bg1"/>
                </a:solidFill>
              </a:rPr>
              <a:t>Culture: </a:t>
            </a:r>
          </a:p>
          <a:p>
            <a:pPr marL="0" indent="0" defTabSz="914400">
              <a:buNone/>
              <a:defRPr sz="1800"/>
            </a:pPr>
            <a:r>
              <a:rPr lang="en-US" sz="2400" dirty="0">
                <a:solidFill>
                  <a:schemeClr val="bg1"/>
                </a:solidFill>
              </a:rPr>
              <a:t>“… the way we think, communicate and act within a social community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1600" dirty="0">
                <a:solidFill>
                  <a:schemeClr val="bg1"/>
                </a:solidFill>
              </a:rPr>
              <a:t>(The Dialogue Hand Book, 2013)</a:t>
            </a:r>
          </a:p>
          <a:p>
            <a:pPr marL="0" indent="0" defTabSz="914400">
              <a:buNone/>
              <a:defRPr sz="1800"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 defTabSz="914400">
              <a:buFont typeface="Wingdings"/>
              <a:buNone/>
              <a:defRPr sz="1800"/>
            </a:pPr>
            <a:r>
              <a:rPr lang="en-US" sz="2400" dirty="0">
                <a:solidFill>
                  <a:schemeClr val="bg1"/>
                </a:solidFill>
              </a:rPr>
              <a:t>“software of the mind” </a:t>
            </a:r>
            <a:r>
              <a:rPr lang="en-US" sz="1600" dirty="0">
                <a:solidFill>
                  <a:schemeClr val="bg1"/>
                </a:solidFill>
              </a:rPr>
              <a:t>(Cohen, 1993)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1870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DCB028-EF52-D943-8111-667A43DFBEAF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7" name="Shape 567"/>
          <p:cNvSpPr>
            <a:spLocks noGrp="1"/>
          </p:cNvSpPr>
          <p:nvPr>
            <p:ph type="title" idx="4294967295"/>
          </p:nvPr>
        </p:nvSpPr>
        <p:spPr>
          <a:xfrm>
            <a:off x="4765964" y="363829"/>
            <a:ext cx="4107221" cy="2463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 algn="l">
              <a:spcBef>
                <a:spcPts val="1800"/>
              </a:spcBef>
            </a:pPr>
            <a:r>
              <a:rPr lang="en-US" sz="3200" b="1" dirty="0">
                <a:solidFill>
                  <a:schemeClr val="bg1"/>
                </a:solidFill>
              </a:rPr>
              <a:t>Because…</a:t>
            </a:r>
            <a:br>
              <a:rPr lang="en-US" sz="3200" b="1" dirty="0">
                <a:solidFill>
                  <a:schemeClr val="bg1"/>
                </a:solidFill>
              </a:rPr>
            </a:b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our </a:t>
            </a:r>
            <a:r>
              <a:rPr lang="en-US" sz="3600" b="1" dirty="0">
                <a:solidFill>
                  <a:schemeClr val="bg1"/>
                </a:solidFill>
              </a:rPr>
              <a:t>Identities</a:t>
            </a:r>
            <a:r>
              <a:rPr lang="en-US" sz="3200" b="1" dirty="0">
                <a:solidFill>
                  <a:schemeClr val="bg1"/>
                </a:solidFill>
              </a:rPr>
              <a:t> and </a:t>
            </a:r>
            <a:r>
              <a:rPr lang="en-US" sz="3600" b="1" dirty="0">
                <a:solidFill>
                  <a:schemeClr val="bg1"/>
                </a:solidFill>
              </a:rPr>
              <a:t>Culture</a:t>
            </a:r>
            <a:r>
              <a:rPr lang="en-US" sz="3200" b="1" dirty="0">
                <a:solidFill>
                  <a:schemeClr val="bg1"/>
                </a:solidFill>
              </a:rPr>
              <a:t> influence how we perceive or misperceive  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people and the world</a:t>
            </a:r>
            <a:br>
              <a:rPr lang="en-US" sz="3200" b="1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31C07F83-D2D0-1A47-80D0-22B2F7334C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964895"/>
      </p:ext>
    </p:extLst>
  </p:cSld>
  <p:clrMapOvr>
    <a:masterClrMapping/>
  </p:clrMapOvr>
  <p:transition advClick="0">
    <p:fade/>
  </p:transition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stA="26000" endPos="40000" dir="5400000" sy="-100000" algn="bl" rotWithShape="0"/>
          </a:effectLst>
        </a:effectStyle>
        <a:effectStyle>
          <a:effectLst>
            <a:reflection stA="26000" endPos="40000" dir="5400000" sy="-100000" algn="bl" rotWithShape="0"/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47625" cap="flat">
          <a:solidFill>
            <a:srgbClr val="0054A0"/>
          </a:solidFill>
          <a:prstDash val="solid"/>
          <a:bevel/>
        </a:ln>
        <a:effectLst>
          <a:reflection stA="26000" endPos="40000" dir="5400000" sy="-100000" algn="bl" rotWithShape="0"/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47625" cap="flat">
          <a:solidFill>
            <a:srgbClr val="0054A0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stA="26000" endPos="40000" dir="5400000" sy="-100000" algn="bl" rotWithShape="0"/>
          </a:effectLst>
        </a:effectStyle>
        <a:effectStyle>
          <a:effectLst>
            <a:reflection stA="26000" endPos="40000" dir="5400000" sy="-100000" algn="bl" rotWithShape="0"/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47625" cap="flat">
          <a:solidFill>
            <a:srgbClr val="0054A0"/>
          </a:solidFill>
          <a:prstDash val="solid"/>
          <a:bevel/>
        </a:ln>
        <a:effectLst>
          <a:reflection stA="26000" endPos="40000" dir="5400000" sy="-100000" algn="bl" rotWithShape="0"/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47625" cap="flat">
          <a:solidFill>
            <a:srgbClr val="0054A0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7300</TotalTime>
  <Words>615</Words>
  <Application>Microsoft Macintosh PowerPoint</Application>
  <PresentationFormat>On-screen Show (16:9)</PresentationFormat>
  <Paragraphs>133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Avenir Book</vt:lpstr>
      <vt:lpstr>Calibri</vt:lpstr>
      <vt:lpstr>Futura Book</vt:lpstr>
      <vt:lpstr>Helvetica</vt:lpstr>
      <vt:lpstr>Helvetica Neue</vt:lpstr>
      <vt:lpstr>Helvetica Neue Medium</vt:lpstr>
      <vt:lpstr>Times New Roman</vt:lpstr>
      <vt:lpstr>Verdana</vt:lpstr>
      <vt:lpstr>Wingdings</vt:lpstr>
      <vt:lpstr>Default</vt:lpstr>
      <vt:lpstr>Studio</vt:lpstr>
      <vt:lpstr>PowerPoint Presentation</vt:lpstr>
      <vt:lpstr>PowerPoint Presentation</vt:lpstr>
      <vt:lpstr>PowerPoint Presentation</vt:lpstr>
      <vt:lpstr>Let’s start with what is Culture of Peace?</vt:lpstr>
      <vt:lpstr>PowerPoint Presentation</vt:lpstr>
      <vt:lpstr>Especially when Resources or Misperceptions are involved.</vt:lpstr>
      <vt:lpstr>PowerPoint Presentation</vt:lpstr>
      <vt:lpstr>PowerPoint Presentation</vt:lpstr>
      <vt:lpstr>Because…  our Identities and Culture influence how we perceive or misperceive    people and the world </vt:lpstr>
      <vt:lpstr>We use Dialogue for mutual understanding…</vt:lpstr>
      <vt:lpstr>What is  Dialogue? </vt:lpstr>
      <vt:lpstr>Dialogue has many applications…</vt:lpstr>
      <vt:lpstr>PowerPoint Presentation</vt:lpstr>
      <vt:lpstr>PowerPoint Presentation</vt:lpstr>
      <vt:lpstr>Let’s practice Dialogue</vt:lpstr>
      <vt:lpstr>PowerPoint Presentation</vt:lpstr>
      <vt:lpstr>Establish Ground Rules for Dialogue Groups</vt:lpstr>
      <vt:lpstr>Is Dialogue  present in Scouting?</vt:lpstr>
      <vt:lpstr>PowerPoint Presentation</vt:lpstr>
      <vt:lpstr>Dialogical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Eurasia Region  Training Kiev, Ukraine 24-25 June, 2017</dc:title>
  <dc:creator>Mohammad Omar</dc:creator>
  <cp:lastModifiedBy>Linda Rainbow</cp:lastModifiedBy>
  <cp:revision>69</cp:revision>
  <cp:lastPrinted>2018-06-01T14:25:14Z</cp:lastPrinted>
  <dcterms:modified xsi:type="dcterms:W3CDTF">2018-06-14T10:03:19Z</dcterms:modified>
</cp:coreProperties>
</file>